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93" r:id="rId2"/>
    <p:sldId id="595" r:id="rId3"/>
    <p:sldId id="612" r:id="rId4"/>
    <p:sldId id="615" r:id="rId5"/>
    <p:sldId id="596" r:id="rId6"/>
    <p:sldId id="614" r:id="rId7"/>
    <p:sldId id="597" r:id="rId8"/>
    <p:sldId id="607" r:id="rId9"/>
    <p:sldId id="598" r:id="rId10"/>
    <p:sldId id="619" r:id="rId11"/>
    <p:sldId id="618" r:id="rId12"/>
    <p:sldId id="600" r:id="rId13"/>
    <p:sldId id="601" r:id="rId14"/>
    <p:sldId id="603" r:id="rId15"/>
    <p:sldId id="602" r:id="rId16"/>
    <p:sldId id="613" r:id="rId17"/>
    <p:sldId id="606" r:id="rId18"/>
    <p:sldId id="617" r:id="rId19"/>
    <p:sldId id="616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2" pos="192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FF"/>
    <a:srgbClr val="FFCCFF"/>
    <a:srgbClr val="DCFFB9"/>
    <a:srgbClr val="CCFFFF"/>
    <a:srgbClr val="FFFFDD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12" autoAdjust="0"/>
    <p:restoredTop sz="94654" autoAdjust="0"/>
  </p:normalViewPr>
  <p:slideViewPr>
    <p:cSldViewPr>
      <p:cViewPr varScale="1">
        <p:scale>
          <a:sx n="72" d="100"/>
          <a:sy n="72" d="100"/>
        </p:scale>
        <p:origin x="1704" y="66"/>
      </p:cViewPr>
      <p:guideLst>
        <p:guide pos="192"/>
        <p:guide orient="horz"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</a:defRPr>
            </a:lvl1pPr>
          </a:lstStyle>
          <a:p>
            <a:fld id="{BD30F316-11CF-431A-8B21-6C63CE6099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DA8AA7C0-298D-4D89-8A08-445854AD434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A7C0-298D-4D89-8A08-445854AD43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AA7C0-298D-4D89-8A08-445854AD43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5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F84CA-31AC-467C-87D2-04B9198EE8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673E6-31F3-4A9A-A70F-CB691CDAB0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20E9-2BDB-4053-A01F-E98F96938C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1B5CD2-5C68-4BA7-BCEA-E8F836D63F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97BDBD-706A-4031-80D3-B62C48E036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F3EBBD-4F36-40A7-94A9-40999F445A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53EF8D-28E9-44C4-AB1C-5DD9ABE129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59EF86-4741-46AD-A390-4B3A9AEA9E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4B8D5-8C99-427F-B49C-B7C44E100D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DB94D-EC4E-4BD4-AD1D-19F9593346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9B72-A049-47A9-A1D3-CDF8C64260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3E1A7-B84F-459E-95CE-B4005D0974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2E645-0242-4F0F-BCE7-B3467A24B0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70D87-D5F2-4581-8AA6-B454678569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89F9-ED17-40AD-A554-FF00939F84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90FAD-307E-43D5-989F-0F473E9E5E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148ED0B-CDCE-4249-AC06-FD7E808E41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6.png"/><Relationship Id="rId18" Type="http://schemas.microsoft.com/office/2007/relationships/hdphoto" Target="../media/hdphoto3.wdp"/><Relationship Id="rId3" Type="http://schemas.openxmlformats.org/officeDocument/2006/relationships/image" Target="../media/image7.png"/><Relationship Id="rId21" Type="http://schemas.openxmlformats.org/officeDocument/2006/relationships/image" Target="../media/image21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6.jpeg"/><Relationship Id="rId16" Type="http://schemas.openxmlformats.org/officeDocument/2006/relationships/image" Target="../media/image18.jpe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microsoft.com/office/2007/relationships/hdphoto" Target="../media/hdphoto1.wdp"/><Relationship Id="rId5" Type="http://schemas.openxmlformats.org/officeDocument/2006/relationships/image" Target="../media/image9.jpg"/><Relationship Id="rId15" Type="http://schemas.openxmlformats.org/officeDocument/2006/relationships/image" Target="../media/image17.jpe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microsoft.com/office/2007/relationships/hdphoto" Target="../media/hdphoto2.wdp"/><Relationship Id="rId2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61" name="Rectangle 9"/>
          <p:cNvSpPr>
            <a:spLocks noChangeArrowheads="1"/>
          </p:cNvSpPr>
          <p:nvPr/>
        </p:nvSpPr>
        <p:spPr bwMode="auto">
          <a:xfrm>
            <a:off x="1371600" y="2295942"/>
            <a:ext cx="6400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dirty="0">
                <a:solidFill>
                  <a:srgbClr val="FFFFFF"/>
                </a:solidFill>
              </a:rPr>
              <a:t>JoAnn E. Manson, MD, DrPH, FAHA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Chief, Division of Preventive Medicine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Brigham and Women's Hospital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Professor of Medicine and the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Michael and Lee Bell Professor of Women's Health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Harvard Medical School</a:t>
            </a:r>
          </a:p>
        </p:txBody>
      </p:sp>
      <p:sp>
        <p:nvSpPr>
          <p:cNvPr id="663565" name="Text Box 13"/>
          <p:cNvSpPr txBox="1">
            <a:spLocks noChangeArrowheads="1"/>
          </p:cNvSpPr>
          <p:nvPr/>
        </p:nvSpPr>
        <p:spPr bwMode="auto">
          <a:xfrm>
            <a:off x="266700" y="1152942"/>
            <a:ext cx="85391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</a:rPr>
              <a:t>The VITamin D and OmegA-3 TriaL (VITAL):  Principal Results for Cardiovascular Disease and Cancer</a:t>
            </a:r>
            <a:endParaRPr lang="en-US" dirty="0"/>
          </a:p>
        </p:txBody>
      </p:sp>
      <p:sp>
        <p:nvSpPr>
          <p:cNvPr id="663566" name="Line 14"/>
          <p:cNvSpPr>
            <a:spLocks noChangeShapeType="1"/>
          </p:cNvSpPr>
          <p:nvPr/>
        </p:nvSpPr>
        <p:spPr bwMode="auto">
          <a:xfrm>
            <a:off x="450056" y="2143542"/>
            <a:ext cx="8172450" cy="0"/>
          </a:xfrm>
          <a:prstGeom prst="line">
            <a:avLst/>
          </a:prstGeom>
          <a:noFill/>
          <a:ln w="63500" cmpd="thinThick">
            <a:solidFill>
              <a:srgbClr val="FF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3567" name="Text Box 15"/>
          <p:cNvSpPr txBox="1">
            <a:spLocks noChangeArrowheads="1"/>
          </p:cNvSpPr>
          <p:nvPr/>
        </p:nvSpPr>
        <p:spPr bwMode="auto">
          <a:xfrm>
            <a:off x="1905000" y="5638800"/>
            <a:ext cx="52220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American Heart Association Scientific Sessions</a:t>
            </a:r>
            <a:endParaRPr lang="en-US" sz="2000" dirty="0"/>
          </a:p>
          <a:p>
            <a:pPr algn="ctr"/>
            <a:r>
              <a:rPr lang="en-US" sz="2000" i="1" dirty="0"/>
              <a:t>Chicago, Illinois</a:t>
            </a:r>
            <a:endParaRPr lang="en-US" sz="2000" dirty="0"/>
          </a:p>
          <a:p>
            <a:pPr algn="ctr"/>
            <a:r>
              <a:rPr lang="en-US" sz="2000" i="1" dirty="0"/>
              <a:t>November 10, 2018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44958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heavy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Coauthors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:  J. Manson, N. Cook, I-M. Lee, W. Christen, S. Bassuk, S. Mora, </a:t>
            </a:r>
            <a:br>
              <a:rPr lang="en-US" sz="20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H. Gibson, </a:t>
            </a:r>
            <a:r>
              <a:rPr lang="en-US" sz="2000" dirty="0">
                <a:solidFill>
                  <a:schemeClr val="tx2"/>
                </a:solidFill>
                <a:ea typeface="MS Mincho" panose="02020609040205080304" pitchFamily="49" charset="-128"/>
              </a:rPr>
              <a:t>C. Albert,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D. Gordon, T. Copeland, D. D’Agostino, </a:t>
            </a:r>
            <a:br>
              <a:rPr lang="en-US" sz="20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G. Friedenberg, C. Ridge, V. Bubes, E. Giovannucci, W. Willett, J. Buring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"/>
            <a:ext cx="1079183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0B956-8E20-4568-B0E2-8F7C1A54F267}"/>
              </a:ext>
            </a:extLst>
          </p:cNvPr>
          <p:cNvSpPr txBox="1"/>
          <p:nvPr/>
        </p:nvSpPr>
        <p:spPr>
          <a:xfrm>
            <a:off x="228600" y="165297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Embargoed Until Saturday Nov. 10, 2 pm CT, 3 pm ET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381000" y="1219200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5112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Hazard Ratios of Major CVD Events by Baseline Fish Consumption, Comparing Omega-3 Fatty Acids and Placebo Groups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10241218" y="2880366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130005" y="1600220"/>
            <a:ext cx="8875040" cy="4271630"/>
            <a:chOff x="192760" y="1600220"/>
            <a:chExt cx="8875040" cy="4271630"/>
          </a:xfrm>
        </p:grpSpPr>
        <p:sp>
          <p:nvSpPr>
            <p:cNvPr id="15" name="TextBox 14"/>
            <p:cNvSpPr txBox="1"/>
            <p:nvPr/>
          </p:nvSpPr>
          <p:spPr>
            <a:xfrm>
              <a:off x="192760" y="1600220"/>
              <a:ext cx="887504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995488" algn="l"/>
                  <a:tab pos="3260725" algn="ctr"/>
                  <a:tab pos="4343400" algn="ctr"/>
                  <a:tab pos="5654675" algn="ctr"/>
                  <a:tab pos="7891463" algn="ctr"/>
                </a:tabLst>
              </a:pPr>
              <a:r>
                <a:rPr lang="en-US" sz="1800" u="sng" dirty="0">
                  <a:solidFill>
                    <a:schemeClr val="tx2"/>
                  </a:solidFill>
                </a:rPr>
                <a:t>Subgroups</a:t>
              </a:r>
              <a:r>
                <a:rPr lang="en-US" sz="1800" dirty="0">
                  <a:solidFill>
                    <a:schemeClr val="tx2"/>
                  </a:solidFill>
                </a:rPr>
                <a:t>	</a:t>
              </a:r>
              <a:r>
                <a:rPr lang="en-US" sz="1800" u="sng" dirty="0">
                  <a:solidFill>
                    <a:schemeClr val="tx2"/>
                  </a:solidFill>
                </a:rPr>
                <a:t>Total</a:t>
              </a:r>
              <a:r>
                <a:rPr lang="en-US" sz="1800" dirty="0">
                  <a:solidFill>
                    <a:schemeClr val="tx2"/>
                  </a:solidFill>
                </a:rPr>
                <a:t>	</a:t>
              </a:r>
              <a:r>
                <a:rPr lang="en-US" sz="1800" u="sng" dirty="0">
                  <a:solidFill>
                    <a:schemeClr val="tx2"/>
                  </a:solidFill>
                </a:rPr>
                <a:t>Omega-3s</a:t>
              </a:r>
              <a:r>
                <a:rPr lang="en-US" sz="1800" dirty="0">
                  <a:solidFill>
                    <a:schemeClr val="tx2"/>
                  </a:solidFill>
                </a:rPr>
                <a:t>	</a:t>
              </a:r>
              <a:r>
                <a:rPr lang="en-US" sz="1800" u="sng" dirty="0">
                  <a:solidFill>
                    <a:schemeClr val="tx2"/>
                  </a:solidFill>
                </a:rPr>
                <a:t>Placebo</a:t>
              </a:r>
              <a:r>
                <a:rPr lang="en-US" sz="1800" dirty="0">
                  <a:solidFill>
                    <a:schemeClr val="tx2"/>
                  </a:solidFill>
                </a:rPr>
                <a:t>	</a:t>
              </a:r>
              <a:r>
                <a:rPr lang="en-US" sz="1800" u="sng" dirty="0">
                  <a:solidFill>
                    <a:schemeClr val="tx2"/>
                  </a:solidFill>
                </a:rPr>
                <a:t>HR (95% CI)</a:t>
              </a:r>
              <a:r>
                <a:rPr lang="en-US" sz="1800" dirty="0">
                  <a:solidFill>
                    <a:schemeClr val="tx2"/>
                  </a:solidFill>
                </a:rPr>
                <a:t>	</a:t>
              </a:r>
              <a:r>
                <a:rPr lang="en-US" sz="1800" u="sng" dirty="0">
                  <a:solidFill>
                    <a:schemeClr val="tx2"/>
                  </a:solidFill>
                </a:rPr>
                <a:t>Interaction</a:t>
              </a:r>
            </a:p>
            <a:p>
              <a:pPr>
                <a:spcBef>
                  <a:spcPts val="600"/>
                </a:spcBef>
                <a:tabLst>
                  <a:tab pos="3090863" algn="l"/>
                  <a:tab pos="3260725" algn="ctr"/>
                  <a:tab pos="4343400" algn="ctr"/>
                  <a:tab pos="5654675" algn="ctr"/>
                  <a:tab pos="7891463" algn="ctr"/>
                </a:tabLst>
              </a:pPr>
              <a:r>
                <a:rPr lang="en-US" sz="1800" dirty="0">
                  <a:solidFill>
                    <a:schemeClr val="tx2"/>
                  </a:solidFill>
                </a:rPr>
                <a:t>	</a:t>
              </a:r>
              <a:r>
                <a:rPr lang="en-US" sz="1800" u="sng" dirty="0">
                  <a:solidFill>
                    <a:schemeClr val="tx2"/>
                  </a:solidFill>
                </a:rPr>
                <a:t>No. of Events</a:t>
              </a:r>
              <a:r>
                <a:rPr lang="en-US" sz="1800" dirty="0">
                  <a:solidFill>
                    <a:schemeClr val="tx2"/>
                  </a:solidFill>
                </a:rPr>
                <a:t>		</a:t>
              </a:r>
              <a:r>
                <a:rPr lang="en-US" sz="1800" u="sng" dirty="0">
                  <a:solidFill>
                    <a:schemeClr val="tx2"/>
                  </a:solidFill>
                </a:rPr>
                <a:t>p-value</a:t>
              </a:r>
              <a:r>
                <a:rPr lang="en-US" sz="1800" dirty="0">
                  <a:solidFill>
                    <a:schemeClr val="tx2"/>
                  </a:solidFill>
                </a:rPr>
                <a:t>	</a:t>
              </a:r>
              <a:r>
                <a:rPr lang="en-US" sz="1800" dirty="0"/>
                <a:t>	  </a:t>
              </a:r>
            </a:p>
            <a:p>
              <a:pPr>
                <a:tabLst>
                  <a:tab pos="1998663" algn="l"/>
                  <a:tab pos="3316288" algn="ctr"/>
                  <a:tab pos="4343400" algn="ctr"/>
                  <a:tab pos="5654675" algn="ctr"/>
                  <a:tab pos="7891463" algn="ctr"/>
                </a:tabLst>
              </a:pPr>
              <a:r>
                <a:rPr lang="en-US" sz="1800" dirty="0">
                  <a:solidFill>
                    <a:schemeClr val="tx2"/>
                  </a:solidFill>
                </a:rPr>
                <a:t>Fish Consumption					0.045</a:t>
              </a:r>
              <a:br>
                <a:rPr lang="en-US" sz="1800" dirty="0">
                  <a:solidFill>
                    <a:schemeClr val="tx2"/>
                  </a:solidFill>
                </a:rPr>
              </a:br>
              <a:r>
                <a:rPr lang="en-US" sz="1800" u="sng" dirty="0">
                  <a:solidFill>
                    <a:schemeClr val="tx2"/>
                  </a:solidFill>
                </a:rPr>
                <a:t>(servings/wk)</a:t>
              </a:r>
              <a:r>
                <a:rPr lang="en-US" sz="1800" dirty="0"/>
                <a:t>	25,435	</a:t>
              </a:r>
            </a:p>
            <a:p>
              <a:pPr>
                <a:spcBef>
                  <a:spcPts val="1200"/>
                </a:spcBef>
                <a:tabLst>
                  <a:tab pos="1998663" algn="l"/>
                  <a:tab pos="3316288" algn="ctr"/>
                  <a:tab pos="4343400" algn="ctr"/>
                  <a:tab pos="5654675" algn="ctr"/>
                  <a:tab pos="7891463" algn="ctr"/>
                </a:tabLst>
              </a:pPr>
              <a:r>
                <a:rPr lang="en-US" sz="1800" dirty="0"/>
                <a:t>  </a:t>
              </a:r>
              <a:r>
                <a:rPr lang="en-US" sz="1800" dirty="0">
                  <a:solidFill>
                    <a:schemeClr val="tx2"/>
                  </a:solidFill>
                </a:rPr>
                <a:t>&lt;median</a:t>
              </a:r>
              <a:r>
                <a:rPr lang="en-US" sz="1800" dirty="0"/>
                <a:t> 	</a:t>
              </a:r>
              <a:r>
                <a:rPr lang="en-US" sz="1800" dirty="0">
                  <a:solidFill>
                    <a:schemeClr val="tx2"/>
                  </a:solidFill>
                </a:rPr>
                <a:t>13,514	189	232</a:t>
              </a:r>
              <a:r>
                <a:rPr lang="en-US" sz="1800" dirty="0"/>
                <a:t>	</a:t>
              </a:r>
              <a:r>
                <a:rPr lang="en-US" sz="1800" dirty="0">
                  <a:solidFill>
                    <a:schemeClr val="tx2"/>
                  </a:solidFill>
                </a:rPr>
                <a:t>0.81 </a:t>
              </a:r>
              <a:br>
                <a:rPr lang="en-US" sz="1800" dirty="0"/>
              </a:br>
              <a:r>
                <a:rPr lang="en-US" sz="1800" dirty="0"/>
                <a:t>    </a:t>
              </a:r>
              <a:r>
                <a:rPr lang="en-US" sz="1800" dirty="0">
                  <a:solidFill>
                    <a:schemeClr val="tx2"/>
                  </a:solidFill>
                </a:rPr>
                <a:t>(1.5 servings/wk)</a:t>
              </a:r>
              <a:r>
                <a:rPr lang="en-US" sz="1800" dirty="0"/>
                <a:t>				</a:t>
              </a:r>
              <a:r>
                <a:rPr lang="en-US" sz="1800" dirty="0">
                  <a:solidFill>
                    <a:schemeClr val="tx2"/>
                  </a:solidFill>
                </a:rPr>
                <a:t>(0.67-0.98)</a:t>
              </a:r>
            </a:p>
            <a:p>
              <a:pPr>
                <a:spcBef>
                  <a:spcPts val="1800"/>
                </a:spcBef>
                <a:tabLst>
                  <a:tab pos="1998663" algn="l"/>
                  <a:tab pos="3316288" algn="ctr"/>
                  <a:tab pos="4343400" algn="ctr"/>
                  <a:tab pos="5654675" algn="ctr"/>
                  <a:tab pos="7891463" algn="ctr"/>
                </a:tabLst>
              </a:pPr>
              <a:r>
                <a:rPr lang="en-US" sz="1800" dirty="0"/>
                <a:t>  </a:t>
              </a:r>
              <a:r>
                <a:rPr lang="en-US" sz="1800" u="sng" dirty="0"/>
                <a:t>&gt;</a:t>
              </a:r>
              <a:r>
                <a:rPr lang="en-US" sz="1800" dirty="0"/>
                <a:t>median	11,921	189	176	1.08</a:t>
              </a:r>
            </a:p>
            <a:p>
              <a:pPr>
                <a:tabLst>
                  <a:tab pos="1998663" algn="l"/>
                  <a:tab pos="3316288" algn="ctr"/>
                  <a:tab pos="4343400" algn="ctr"/>
                  <a:tab pos="5654675" algn="ctr"/>
                  <a:tab pos="7891463" algn="ctr"/>
                </a:tabLst>
              </a:pPr>
              <a:r>
                <a:rPr lang="en-US" sz="1800" dirty="0"/>
                <a:t>    (1.5 servings/wk)				(0.88-1.32)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7425310" y="3029124"/>
              <a:ext cx="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6141752" y="4772771"/>
              <a:ext cx="21945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6524568" y="4767064"/>
              <a:ext cx="0" cy="92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7032258" y="4767064"/>
              <a:ext cx="0" cy="92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7750122" y="4767064"/>
              <a:ext cx="0" cy="92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8021027" y="4767064"/>
              <a:ext cx="0" cy="92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8258497" y="4767064"/>
              <a:ext cx="0" cy="92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9" name="Group 148"/>
            <p:cNvGrpSpPr/>
            <p:nvPr/>
          </p:nvGrpSpPr>
          <p:grpSpPr>
            <a:xfrm>
              <a:off x="7201487" y="4087003"/>
              <a:ext cx="722376" cy="195090"/>
              <a:chOff x="7094759" y="4326407"/>
              <a:chExt cx="722376" cy="195090"/>
            </a:xfrm>
            <a:solidFill>
              <a:schemeClr val="tx2"/>
            </a:solidFill>
          </p:grpSpPr>
          <p:cxnSp>
            <p:nvCxnSpPr>
              <p:cNvPr id="137" name="Straight Connector 136"/>
              <p:cNvCxnSpPr/>
              <p:nvPr/>
            </p:nvCxnSpPr>
            <p:spPr bwMode="auto">
              <a:xfrm>
                <a:off x="7094759" y="4432063"/>
                <a:ext cx="722376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1" name="Oval 140"/>
              <p:cNvSpPr/>
              <p:nvPr/>
            </p:nvSpPr>
            <p:spPr bwMode="auto">
              <a:xfrm>
                <a:off x="7406609" y="4387688"/>
                <a:ext cx="91440" cy="91439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 bwMode="auto">
              <a:xfrm>
                <a:off x="7813309" y="4338617"/>
                <a:ext cx="0" cy="18288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7098172" y="4326407"/>
                <a:ext cx="0" cy="18288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6717682" y="3312455"/>
              <a:ext cx="676656" cy="196528"/>
              <a:chOff x="6610954" y="4174160"/>
              <a:chExt cx="676656" cy="196528"/>
            </a:xfrm>
            <a:solidFill>
              <a:schemeClr val="tx2"/>
            </a:solidFill>
          </p:grpSpPr>
          <p:cxnSp>
            <p:nvCxnSpPr>
              <p:cNvPr id="142" name="Straight Connector 141"/>
              <p:cNvCxnSpPr/>
              <p:nvPr/>
            </p:nvCxnSpPr>
            <p:spPr bwMode="auto">
              <a:xfrm>
                <a:off x="6610954" y="4288798"/>
                <a:ext cx="676656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3" name="Oval 142"/>
              <p:cNvSpPr/>
              <p:nvPr/>
            </p:nvSpPr>
            <p:spPr bwMode="auto">
              <a:xfrm>
                <a:off x="6894822" y="4245127"/>
                <a:ext cx="91440" cy="91439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 bwMode="auto">
              <a:xfrm>
                <a:off x="7284462" y="4187808"/>
                <a:ext cx="0" cy="18288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6617093" y="4174160"/>
                <a:ext cx="0" cy="18288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0" name="TextBox 149"/>
            <p:cNvSpPr txBox="1"/>
            <p:nvPr/>
          </p:nvSpPr>
          <p:spPr>
            <a:xfrm>
              <a:off x="6324630" y="5410185"/>
              <a:ext cx="1188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n-3 fatty acids</a:t>
              </a:r>
              <a:br>
                <a:rPr lang="en-US" sz="1200" dirty="0"/>
              </a:br>
              <a:r>
                <a:rPr lang="en-US" sz="1200" dirty="0"/>
                <a:t>better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495579" y="5410185"/>
              <a:ext cx="1188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placebo</a:t>
              </a:r>
              <a:br>
                <a:rPr lang="en-US" sz="1200" dirty="0"/>
              </a:br>
              <a:r>
                <a:rPr lang="en-US" sz="1200" dirty="0"/>
                <a:t>better</a:t>
              </a:r>
            </a:p>
          </p:txBody>
        </p:sp>
        <p:cxnSp>
          <p:nvCxnSpPr>
            <p:cNvPr id="152" name="Straight Arrow Connector 151"/>
            <p:cNvCxnSpPr/>
            <p:nvPr/>
          </p:nvCxnSpPr>
          <p:spPr bwMode="auto">
            <a:xfrm flipH="1">
              <a:off x="6324630" y="5410185"/>
              <a:ext cx="100582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3" name="Straight Arrow Connector 152"/>
            <p:cNvCxnSpPr/>
            <p:nvPr/>
          </p:nvCxnSpPr>
          <p:spPr bwMode="auto">
            <a:xfrm>
              <a:off x="7604776" y="5410185"/>
              <a:ext cx="91439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4" name="TextBox 153"/>
            <p:cNvSpPr txBox="1"/>
            <p:nvPr/>
          </p:nvSpPr>
          <p:spPr>
            <a:xfrm>
              <a:off x="6792579" y="5064148"/>
              <a:ext cx="1356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Hazard Ratios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092707" y="4827482"/>
              <a:ext cx="457245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1.6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323861" y="4827482"/>
              <a:ext cx="457245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0.6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850212" y="4827482"/>
              <a:ext cx="457245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0.8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826793" y="4827482"/>
              <a:ext cx="457245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1.4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566306" y="4827482"/>
              <a:ext cx="457245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1.2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284355" y="4827482"/>
              <a:ext cx="274317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sp>
        <p:nvSpPr>
          <p:cNvPr id="162" name="Line 4"/>
          <p:cNvSpPr>
            <a:spLocks noChangeShapeType="1"/>
          </p:cNvSpPr>
          <p:nvPr/>
        </p:nvSpPr>
        <p:spPr bwMode="auto">
          <a:xfrm>
            <a:off x="457200" y="6019800"/>
            <a:ext cx="8226425" cy="0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9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80196" y="137196"/>
            <a:ext cx="6217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Hazard Ratios of Total MI by Subgroups, Comparing Omega-3 Fatty Acids and Placebo Groups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57200" y="914400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928" y="990600"/>
            <a:ext cx="89610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943100" algn="l"/>
                <a:tab pos="2911475" algn="ctr"/>
                <a:tab pos="3776663" algn="ctr"/>
                <a:tab pos="4860925" algn="ctr"/>
                <a:tab pos="8229600" algn="ctr"/>
              </a:tabLst>
            </a:pPr>
            <a:r>
              <a:rPr lang="en-US" sz="1400" dirty="0">
                <a:solidFill>
                  <a:srgbClr val="FFFF00"/>
                </a:solidFill>
              </a:rPr>
              <a:t>					Interaction</a:t>
            </a:r>
          </a:p>
          <a:p>
            <a:pPr lvl="0">
              <a:tabLst>
                <a:tab pos="1943100" algn="l"/>
                <a:tab pos="3090863" algn="ctr"/>
                <a:tab pos="3886200" algn="ctr"/>
                <a:tab pos="4968875" algn="ctr"/>
                <a:tab pos="8229600" algn="ctr"/>
              </a:tabLst>
            </a:pPr>
            <a:r>
              <a:rPr lang="en-US" sz="1400" u="sng" dirty="0">
                <a:solidFill>
                  <a:srgbClr val="FFFF00"/>
                </a:solidFill>
              </a:rPr>
              <a:t>Subgroups</a:t>
            </a:r>
            <a:r>
              <a:rPr lang="en-US" sz="1400" dirty="0">
                <a:solidFill>
                  <a:srgbClr val="FFFF00"/>
                </a:solidFill>
              </a:rPr>
              <a:t>	</a:t>
            </a:r>
            <a:r>
              <a:rPr lang="en-US" sz="1400" u="sng" dirty="0">
                <a:solidFill>
                  <a:srgbClr val="FFFF00"/>
                </a:solidFill>
              </a:rPr>
              <a:t>Total</a:t>
            </a:r>
            <a:r>
              <a:rPr lang="en-US" sz="1400" dirty="0">
                <a:solidFill>
                  <a:srgbClr val="FFFF00"/>
                </a:solidFill>
              </a:rPr>
              <a:t>	</a:t>
            </a:r>
            <a:r>
              <a:rPr lang="en-US" sz="1400" u="sng" dirty="0">
                <a:solidFill>
                  <a:srgbClr val="FFFF00"/>
                </a:solidFill>
              </a:rPr>
              <a:t>Omega-3s</a:t>
            </a:r>
            <a:r>
              <a:rPr lang="en-US" sz="1400" dirty="0">
                <a:solidFill>
                  <a:srgbClr val="FFFF00"/>
                </a:solidFill>
              </a:rPr>
              <a:t>	</a:t>
            </a:r>
            <a:r>
              <a:rPr lang="en-US" sz="1400" u="sng" dirty="0">
                <a:solidFill>
                  <a:srgbClr val="FFFF00"/>
                </a:solidFill>
              </a:rPr>
              <a:t>Placebo</a:t>
            </a:r>
            <a:r>
              <a:rPr lang="en-US" sz="1400" dirty="0">
                <a:solidFill>
                  <a:srgbClr val="FFFF00"/>
                </a:solidFill>
              </a:rPr>
              <a:t>	</a:t>
            </a:r>
            <a:r>
              <a:rPr lang="en-US" sz="1400" u="sng" dirty="0">
                <a:solidFill>
                  <a:srgbClr val="FFFF00"/>
                </a:solidFill>
              </a:rPr>
              <a:t>HR (95% CI)</a:t>
            </a:r>
            <a:r>
              <a:rPr lang="en-US" sz="1400" dirty="0">
                <a:solidFill>
                  <a:srgbClr val="FFFF00"/>
                </a:solidFill>
              </a:rPr>
              <a:t>	</a:t>
            </a:r>
            <a:r>
              <a:rPr lang="en-US" sz="1400" u="sng" dirty="0">
                <a:solidFill>
                  <a:srgbClr val="FFFF00"/>
                </a:solidFill>
              </a:rPr>
              <a:t>p-value</a:t>
            </a:r>
          </a:p>
          <a:p>
            <a:pPr lvl="0">
              <a:spcBef>
                <a:spcPts val="600"/>
              </a:spcBef>
              <a:tabLst>
                <a:tab pos="2971800" algn="l"/>
                <a:tab pos="4630738" algn="ctr"/>
                <a:tab pos="5889625" algn="ctr"/>
              </a:tabLst>
            </a:pPr>
            <a:r>
              <a:rPr lang="en-US" sz="1400" dirty="0">
                <a:solidFill>
                  <a:srgbClr val="FFFF00"/>
                </a:solidFill>
              </a:rPr>
              <a:t>	</a:t>
            </a:r>
            <a:r>
              <a:rPr lang="en-US" sz="1400" u="sng" dirty="0">
                <a:solidFill>
                  <a:srgbClr val="FFFF00"/>
                </a:solidFill>
              </a:rPr>
              <a:t>No. of Events</a:t>
            </a:r>
          </a:p>
          <a:p>
            <a:pPr lvl="0">
              <a:spcBef>
                <a:spcPts val="600"/>
              </a:spcBef>
              <a:tabLst>
                <a:tab pos="2400300" algn="r"/>
                <a:tab pos="2971800" algn="l"/>
                <a:tab pos="3946525" algn="r"/>
                <a:tab pos="4968875" algn="ctr"/>
                <a:tab pos="5883275" algn="ctr"/>
                <a:tab pos="8348663" algn="ctr"/>
              </a:tabLst>
            </a:pPr>
            <a:r>
              <a:rPr lang="en-US" sz="1400" u="sng" dirty="0">
                <a:solidFill>
                  <a:schemeClr val="tx2"/>
                </a:solidFill>
              </a:rPr>
              <a:t>Race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/>
              <a:t>	25,304					</a:t>
            </a:r>
            <a:r>
              <a:rPr lang="en-US" sz="1400" dirty="0">
                <a:solidFill>
                  <a:schemeClr val="tx2"/>
                </a:solidFill>
              </a:rPr>
              <a:t>0.001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  Non-Hispanic White	18,046	126	135	0.93 (0.73-1.18)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  </a:t>
            </a:r>
            <a:r>
              <a:rPr lang="en-US" sz="1400" dirty="0">
                <a:solidFill>
                  <a:schemeClr val="tx2"/>
                </a:solidFill>
              </a:rPr>
              <a:t>African American	  5,106	  9	39	0.23 (0.11-0.47)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  Other	  2,152	  8	16	0.54 (0.23-1.26)</a:t>
            </a:r>
          </a:p>
          <a:p>
            <a:pPr>
              <a:spcBef>
                <a:spcPts val="1200"/>
              </a:spcBef>
              <a:tabLst>
                <a:tab pos="2400300" algn="r"/>
                <a:tab pos="2971800" algn="l"/>
                <a:tab pos="3946525" algn="r"/>
                <a:tab pos="4968875" algn="ctr"/>
                <a:tab pos="5883275" algn="ctr"/>
                <a:tab pos="8348663" algn="ctr"/>
              </a:tabLst>
            </a:pPr>
            <a:r>
              <a:rPr lang="en-US" sz="1400" dirty="0">
                <a:solidFill>
                  <a:schemeClr val="tx2"/>
                </a:solidFill>
              </a:rPr>
              <a:t>Fish Consumption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u="sng" dirty="0">
                <a:solidFill>
                  <a:schemeClr val="tx2"/>
                </a:solidFill>
              </a:rPr>
              <a:t>(servings/wk)</a:t>
            </a:r>
            <a:r>
              <a:rPr lang="en-US" sz="1400" dirty="0"/>
              <a:t>	25,435					</a:t>
            </a:r>
            <a:r>
              <a:rPr lang="en-US" sz="1400" dirty="0">
                <a:solidFill>
                  <a:schemeClr val="tx2"/>
                </a:solidFill>
              </a:rPr>
              <a:t>0.048</a:t>
            </a:r>
            <a:br>
              <a:rPr lang="en-US" sz="1400" dirty="0"/>
            </a:br>
            <a:r>
              <a:rPr lang="en-US" sz="1400" dirty="0"/>
              <a:t> </a:t>
            </a:r>
            <a:r>
              <a:rPr lang="en-US" sz="1400" dirty="0">
                <a:solidFill>
                  <a:schemeClr val="tx2"/>
                </a:solidFill>
              </a:rPr>
              <a:t> &lt;median	13,514	74	121	0.60 (0.45-0.81)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    (1.5 servings/wk)  </a:t>
            </a:r>
            <a:r>
              <a:rPr lang="en-US" sz="1400" dirty="0"/>
              <a:t>	</a:t>
            </a: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u="sng" dirty="0"/>
              <a:t>&gt;</a:t>
            </a:r>
            <a:r>
              <a:rPr lang="en-US" sz="1400" dirty="0"/>
              <a:t>median	11,921	67	72	0.94 (0.67-1.31)</a:t>
            </a:r>
            <a:br>
              <a:rPr lang="en-US" sz="1400" dirty="0"/>
            </a:br>
            <a:r>
              <a:rPr lang="en-US" sz="1400" dirty="0"/>
              <a:t>    (1.5 servings/wk)</a:t>
            </a:r>
          </a:p>
          <a:p>
            <a:pPr>
              <a:spcBef>
                <a:spcPts val="1200"/>
              </a:spcBef>
              <a:tabLst>
                <a:tab pos="2400300" algn="r"/>
                <a:tab pos="2971800" algn="l"/>
                <a:tab pos="3946525" algn="r"/>
                <a:tab pos="4968875" algn="ctr"/>
                <a:tab pos="5883275" algn="ctr"/>
                <a:tab pos="8348663" algn="ctr"/>
              </a:tabLst>
            </a:pPr>
            <a:r>
              <a:rPr lang="en-US" sz="1400" dirty="0">
                <a:solidFill>
                  <a:schemeClr val="tx2"/>
                </a:solidFill>
              </a:rPr>
              <a:t># of Cardiovascular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u="sng" dirty="0">
                <a:solidFill>
                  <a:schemeClr val="tx2"/>
                </a:solidFill>
              </a:rPr>
              <a:t>Risk Factors</a:t>
            </a:r>
            <a:r>
              <a:rPr lang="en-US" sz="1400" dirty="0"/>
              <a:t>	25,871					</a:t>
            </a:r>
            <a:r>
              <a:rPr lang="en-US" sz="1400" dirty="0">
                <a:solidFill>
                  <a:schemeClr val="tx2"/>
                </a:solidFill>
              </a:rPr>
              <a:t>0.047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/>
              <a:t>  No risk factors	7,802	41	40	1.01 (0.65-1.56)</a:t>
            </a:r>
            <a:br>
              <a:rPr lang="en-US" sz="1400" dirty="0"/>
            </a:br>
            <a:r>
              <a:rPr lang="en-US" sz="1400" dirty="0"/>
              <a:t>  1 risk factor	8,948	53	70	0.75 (0.53-1.08)</a:t>
            </a:r>
            <a:br>
              <a:rPr lang="en-US" sz="1400" dirty="0"/>
            </a:br>
            <a:r>
              <a:rPr lang="en-US" sz="1400" dirty="0"/>
              <a:t>  </a:t>
            </a:r>
            <a:r>
              <a:rPr lang="en-US" sz="1400" dirty="0">
                <a:solidFill>
                  <a:schemeClr val="tx2"/>
                </a:solidFill>
              </a:rPr>
              <a:t>2 or more risk factors	9,121	51	90	0.57 (0.41-0.81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6279795"/>
            <a:ext cx="118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n-3 fatty acids</a:t>
            </a:r>
            <a:br>
              <a:rPr lang="en-US" sz="1200" dirty="0"/>
            </a:br>
            <a:r>
              <a:rPr lang="en-US" sz="1200" dirty="0"/>
              <a:t>better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6279795"/>
            <a:ext cx="97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placebo</a:t>
            </a:r>
            <a:br>
              <a:rPr lang="en-US" sz="1200" dirty="0"/>
            </a:br>
            <a:r>
              <a:rPr lang="en-US" sz="1200" dirty="0"/>
              <a:t>better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096596" y="5559869"/>
            <a:ext cx="18287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096596" y="5550622"/>
            <a:ext cx="0" cy="914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462352" y="5550622"/>
            <a:ext cx="0" cy="914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919547" y="5550622"/>
            <a:ext cx="0" cy="914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193864" y="5550622"/>
            <a:ext cx="0" cy="914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376742" y="5550622"/>
            <a:ext cx="0" cy="914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534220" y="1356356"/>
            <a:ext cx="0" cy="42976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7651059" y="5550622"/>
            <a:ext cx="0" cy="914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7651059" y="5550622"/>
            <a:ext cx="0" cy="914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841888" y="5550622"/>
            <a:ext cx="0" cy="914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13718" y="5742746"/>
            <a:ext cx="457245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79473" y="5742746"/>
            <a:ext cx="457245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6668" y="5742746"/>
            <a:ext cx="457245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985" y="5742746"/>
            <a:ext cx="457245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0.6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51058" y="5742746"/>
            <a:ext cx="457245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1.6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0595" y="5742746"/>
            <a:ext cx="342934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6645230" y="3270611"/>
            <a:ext cx="640073" cy="182880"/>
            <a:chOff x="7132292" y="3337561"/>
            <a:chExt cx="640073" cy="182880"/>
          </a:xfrm>
          <a:solidFill>
            <a:schemeClr val="tx2"/>
          </a:solidFill>
        </p:grpSpPr>
        <p:cxnSp>
          <p:nvCxnSpPr>
            <p:cNvPr id="42" name="Straight Connector 41"/>
            <p:cNvCxnSpPr/>
            <p:nvPr/>
          </p:nvCxnSpPr>
          <p:spPr bwMode="auto">
            <a:xfrm>
              <a:off x="7132292" y="3429001"/>
              <a:ext cx="640073" cy="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7406608" y="3383282"/>
              <a:ext cx="91440" cy="91439"/>
            </a:xfrm>
            <a:prstGeom prst="ellips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7132292" y="3337561"/>
              <a:ext cx="0" cy="18288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7772365" y="3337561"/>
              <a:ext cx="0" cy="18288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Group 90"/>
          <p:cNvGrpSpPr/>
          <p:nvPr/>
        </p:nvGrpSpPr>
        <p:grpSpPr>
          <a:xfrm>
            <a:off x="7102425" y="3717867"/>
            <a:ext cx="731512" cy="182880"/>
            <a:chOff x="7589487" y="3977634"/>
            <a:chExt cx="731512" cy="182880"/>
          </a:xfrm>
          <a:solidFill>
            <a:schemeClr val="tx2"/>
          </a:solidFill>
        </p:grpSpPr>
        <p:cxnSp>
          <p:nvCxnSpPr>
            <p:cNvPr id="38" name="Straight Connector 37"/>
            <p:cNvCxnSpPr/>
            <p:nvPr/>
          </p:nvCxnSpPr>
          <p:spPr bwMode="auto">
            <a:xfrm>
              <a:off x="7589487" y="4069073"/>
              <a:ext cx="731512" cy="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7589487" y="3977634"/>
              <a:ext cx="0" cy="18288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8320999" y="3977634"/>
              <a:ext cx="0" cy="18288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/>
            <p:nvPr/>
          </p:nvSpPr>
          <p:spPr bwMode="auto">
            <a:xfrm>
              <a:off x="7891635" y="4013413"/>
              <a:ext cx="91440" cy="91439"/>
            </a:xfrm>
            <a:prstGeom prst="ellips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 flipH="1">
            <a:off x="6369425" y="6023087"/>
            <a:ext cx="100582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649571" y="6023087"/>
            <a:ext cx="91439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4" name="Group 93"/>
          <p:cNvGrpSpPr/>
          <p:nvPr/>
        </p:nvGrpSpPr>
        <p:grpSpPr>
          <a:xfrm>
            <a:off x="6005157" y="2284784"/>
            <a:ext cx="1005829" cy="182880"/>
            <a:chOff x="6492219" y="2240293"/>
            <a:chExt cx="1005829" cy="182880"/>
          </a:xfrm>
        </p:grpSpPr>
        <p:cxnSp>
          <p:nvCxnSpPr>
            <p:cNvPr id="70" name="Straight Connector 69"/>
            <p:cNvCxnSpPr/>
            <p:nvPr/>
          </p:nvCxnSpPr>
          <p:spPr bwMode="auto">
            <a:xfrm>
              <a:off x="6492219" y="2331732"/>
              <a:ext cx="100582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3831" y="2293745"/>
              <a:ext cx="54869" cy="5486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cxnSp>
          <p:nvCxnSpPr>
            <p:cNvPr id="82" name="Straight Connector 81"/>
            <p:cNvCxnSpPr/>
            <p:nvPr/>
          </p:nvCxnSpPr>
          <p:spPr bwMode="auto">
            <a:xfrm>
              <a:off x="6492219" y="2240293"/>
              <a:ext cx="0" cy="1828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Oval 82"/>
            <p:cNvSpPr/>
            <p:nvPr/>
          </p:nvSpPr>
          <p:spPr bwMode="auto">
            <a:xfrm>
              <a:off x="6949414" y="2278275"/>
              <a:ext cx="91440" cy="91439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7498048" y="2240293"/>
              <a:ext cx="0" cy="1828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5" name="Group 94"/>
          <p:cNvGrpSpPr/>
          <p:nvPr/>
        </p:nvGrpSpPr>
        <p:grpSpPr>
          <a:xfrm>
            <a:off x="6513095" y="2543073"/>
            <a:ext cx="1196847" cy="182880"/>
            <a:chOff x="7000157" y="2331732"/>
            <a:chExt cx="1196847" cy="182880"/>
          </a:xfrm>
        </p:grpSpPr>
        <p:cxnSp>
          <p:nvCxnSpPr>
            <p:cNvPr id="57" name="Straight Connector 56"/>
            <p:cNvCxnSpPr/>
            <p:nvPr/>
          </p:nvCxnSpPr>
          <p:spPr bwMode="auto">
            <a:xfrm flipH="1">
              <a:off x="7000157" y="2423171"/>
              <a:ext cx="118870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8197004" y="2331732"/>
              <a:ext cx="0" cy="1828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7002871" y="2331732"/>
              <a:ext cx="0" cy="1828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/>
            <p:cNvSpPr/>
            <p:nvPr/>
          </p:nvSpPr>
          <p:spPr bwMode="auto">
            <a:xfrm>
              <a:off x="7551505" y="2382471"/>
              <a:ext cx="91440" cy="91439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285538" y="2083915"/>
            <a:ext cx="348667" cy="182882"/>
            <a:chOff x="7799495" y="2148852"/>
            <a:chExt cx="348667" cy="182882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7806830" y="2240293"/>
              <a:ext cx="3383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8148162" y="2148852"/>
              <a:ext cx="0" cy="1828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799495" y="2148854"/>
              <a:ext cx="0" cy="1828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Oval 89"/>
            <p:cNvSpPr/>
            <p:nvPr/>
          </p:nvSpPr>
          <p:spPr bwMode="auto">
            <a:xfrm>
              <a:off x="7899660" y="2192485"/>
              <a:ext cx="91440" cy="91439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470374" y="5204743"/>
            <a:ext cx="822960" cy="182880"/>
            <a:chOff x="6965458" y="5277835"/>
            <a:chExt cx="822960" cy="182880"/>
          </a:xfrm>
          <a:solidFill>
            <a:schemeClr val="tx2"/>
          </a:solidFill>
        </p:grpSpPr>
        <p:cxnSp>
          <p:nvCxnSpPr>
            <p:cNvPr id="98" name="Straight Connector 97"/>
            <p:cNvCxnSpPr/>
            <p:nvPr/>
          </p:nvCxnSpPr>
          <p:spPr bwMode="auto">
            <a:xfrm>
              <a:off x="6965458" y="5365263"/>
              <a:ext cx="822960" cy="1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969469" y="5277835"/>
              <a:ext cx="0" cy="18288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7788409" y="5277835"/>
              <a:ext cx="0" cy="18288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/>
            <p:nvPr/>
          </p:nvSpPr>
          <p:spPr bwMode="auto">
            <a:xfrm>
              <a:off x="7314924" y="5313614"/>
              <a:ext cx="91440" cy="91439"/>
            </a:xfrm>
            <a:prstGeom prst="ellips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780790" y="4946258"/>
            <a:ext cx="854225" cy="190902"/>
            <a:chOff x="7267852" y="5046825"/>
            <a:chExt cx="854225" cy="190902"/>
          </a:xfrm>
          <a:solidFill>
            <a:schemeClr val="tx2"/>
          </a:solidFill>
        </p:grpSpPr>
        <p:cxnSp>
          <p:nvCxnSpPr>
            <p:cNvPr id="106" name="Straight Connector 105"/>
            <p:cNvCxnSpPr/>
            <p:nvPr/>
          </p:nvCxnSpPr>
          <p:spPr bwMode="auto">
            <a:xfrm flipV="1">
              <a:off x="7267852" y="5139078"/>
              <a:ext cx="850392" cy="1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7267852" y="5054847"/>
              <a:ext cx="0" cy="18288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8122077" y="5046825"/>
              <a:ext cx="0" cy="18288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Oval 108"/>
            <p:cNvSpPr/>
            <p:nvPr/>
          </p:nvSpPr>
          <p:spPr bwMode="auto">
            <a:xfrm>
              <a:off x="7628782" y="5090626"/>
              <a:ext cx="91440" cy="91439"/>
            </a:xfrm>
            <a:prstGeom prst="ellips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023019" y="4697890"/>
            <a:ext cx="1032150" cy="190902"/>
            <a:chOff x="7510081" y="4804596"/>
            <a:chExt cx="1032150" cy="190902"/>
          </a:xfrm>
          <a:solidFill>
            <a:schemeClr val="tx2"/>
          </a:solidFill>
        </p:grpSpPr>
        <p:cxnSp>
          <p:nvCxnSpPr>
            <p:cNvPr id="116" name="Straight Connector 115"/>
            <p:cNvCxnSpPr/>
            <p:nvPr/>
          </p:nvCxnSpPr>
          <p:spPr bwMode="auto">
            <a:xfrm>
              <a:off x="7518103" y="4900046"/>
              <a:ext cx="1024128" cy="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7510081" y="4804596"/>
              <a:ext cx="0" cy="18288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8536142" y="4812618"/>
              <a:ext cx="0" cy="182880"/>
            </a:xfrm>
            <a:prstGeom prst="lin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118"/>
            <p:cNvSpPr/>
            <p:nvPr/>
          </p:nvSpPr>
          <p:spPr bwMode="auto">
            <a:xfrm>
              <a:off x="7983074" y="4856419"/>
              <a:ext cx="91440" cy="91439"/>
            </a:xfrm>
            <a:prstGeom prst="ellipse">
              <a:avLst/>
            </a:pr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62485" y="602308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Hazard Ratios</a:t>
            </a:r>
          </a:p>
        </p:txBody>
      </p:sp>
    </p:spTree>
    <p:extLst>
      <p:ext uri="{BB962C8B-B14F-4D97-AF65-F5344CB8AC3E}">
        <p14:creationId xmlns:p14="http://schemas.microsoft.com/office/powerpoint/2010/main" val="220121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457200" y="1252337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Hazard Ratios (HR) and 95% CIs of the Cancer Outcomes and All-Cause Mortality (Omega-3s vs. Placebo)</a:t>
            </a: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8458200" cy="4862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3200400" algn="ctr"/>
                <a:tab pos="4859338" algn="ctr"/>
                <a:tab pos="5997575" algn="l"/>
                <a:tab pos="7145338" algn="l"/>
              </a:tabLst>
            </a:pPr>
            <a:r>
              <a:rPr lang="en-US" sz="2200" dirty="0">
                <a:solidFill>
                  <a:schemeClr val="tx2"/>
                </a:solidFill>
              </a:rPr>
              <a:t>	Omega-3s	Placebo</a:t>
            </a:r>
          </a:p>
          <a:p>
            <a:pPr>
              <a:spcBef>
                <a:spcPts val="0"/>
              </a:spcBef>
              <a:tabLst>
                <a:tab pos="3200400" algn="ctr"/>
                <a:tab pos="4859338" algn="ctr"/>
                <a:tab pos="5997575" algn="l"/>
                <a:tab pos="6973888" algn="l"/>
              </a:tabLst>
            </a:pPr>
            <a:r>
              <a:rPr lang="en-US" sz="2200" u="sng" dirty="0">
                <a:solidFill>
                  <a:schemeClr val="tx2"/>
                </a:solidFill>
              </a:rPr>
              <a:t>Outcome</a:t>
            </a: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u="sng" dirty="0">
                <a:solidFill>
                  <a:schemeClr val="tx2"/>
                </a:solidFill>
              </a:rPr>
              <a:t>(N=12,933)</a:t>
            </a: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u="sng" dirty="0">
                <a:solidFill>
                  <a:schemeClr val="tx2"/>
                </a:solidFill>
              </a:rPr>
              <a:t>(N=12,938)</a:t>
            </a: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u="sng" dirty="0">
                <a:solidFill>
                  <a:schemeClr val="tx2"/>
                </a:solidFill>
              </a:rPr>
              <a:t>HR</a:t>
            </a:r>
            <a:r>
              <a:rPr lang="en-US" sz="2200" dirty="0">
                <a:solidFill>
                  <a:schemeClr val="tx2"/>
                </a:solidFill>
              </a:rPr>
              <a:t>	(</a:t>
            </a:r>
            <a:r>
              <a:rPr lang="en-US" sz="2200" u="sng" dirty="0">
                <a:solidFill>
                  <a:schemeClr val="tx2"/>
                </a:solidFill>
              </a:rPr>
              <a:t>95% CI)</a:t>
            </a:r>
          </a:p>
          <a:p>
            <a:pPr>
              <a:spcBef>
                <a:spcPts val="1800"/>
              </a:spcBef>
              <a:tabLst>
                <a:tab pos="3998913" algn="ctr"/>
                <a:tab pos="4741863" algn="ctr"/>
                <a:tab pos="6113463" algn="l"/>
                <a:tab pos="7315200" algn="l"/>
              </a:tabLst>
            </a:pPr>
            <a:r>
              <a:rPr lang="en-US" sz="2200" dirty="0"/>
              <a:t>	</a:t>
            </a:r>
            <a:r>
              <a:rPr lang="en-US" sz="2200" u="sng" dirty="0"/>
              <a:t>No. of Events</a:t>
            </a:r>
          </a:p>
          <a:p>
            <a:pPr>
              <a:spcBef>
                <a:spcPts val="1200"/>
              </a:spcBef>
              <a:tabLst>
                <a:tab pos="3030538" algn="l"/>
                <a:tab pos="4687888" algn="l"/>
                <a:tab pos="5997575" algn="l"/>
                <a:tab pos="6973888" algn="l"/>
              </a:tabLst>
            </a:pPr>
            <a:r>
              <a:rPr lang="en-US" sz="2200" dirty="0"/>
              <a:t>Total invasive cancer	820	797	1.03	(0.93-1.13)</a:t>
            </a:r>
          </a:p>
          <a:p>
            <a:pPr>
              <a:spcBef>
                <a:spcPts val="600"/>
              </a:spcBef>
              <a:tabLst>
                <a:tab pos="3030538" algn="l"/>
                <a:tab pos="4687888" algn="l"/>
                <a:tab pos="5997575" algn="l"/>
                <a:tab pos="6973888" algn="l"/>
              </a:tabLst>
            </a:pPr>
            <a:r>
              <a:rPr lang="en-US" sz="2200" dirty="0"/>
              <a:t>Cancer death	168	173	0.97	(0.79-1.20)</a:t>
            </a:r>
          </a:p>
          <a:p>
            <a:pPr>
              <a:spcBef>
                <a:spcPts val="600"/>
              </a:spcBef>
              <a:tabLst>
                <a:tab pos="3030538" algn="l"/>
                <a:tab pos="4687888" algn="l"/>
                <a:tab pos="5997575" algn="l"/>
                <a:tab pos="6973888" algn="l"/>
              </a:tabLst>
            </a:pPr>
            <a:r>
              <a:rPr lang="en-US" sz="2200" dirty="0"/>
              <a:t>All-cause mortality	493	485	1.02	(0.90-1.15)</a:t>
            </a:r>
          </a:p>
          <a:p>
            <a:pPr>
              <a:spcBef>
                <a:spcPts val="3000"/>
              </a:spcBef>
              <a:tabLst>
                <a:tab pos="3030538" algn="l"/>
                <a:tab pos="4687888" algn="l"/>
                <a:tab pos="5997575" algn="l"/>
                <a:tab pos="6973888" algn="l"/>
              </a:tabLst>
            </a:pPr>
            <a:r>
              <a:rPr lang="en-US" sz="2200" dirty="0">
                <a:solidFill>
                  <a:schemeClr val="tx2"/>
                </a:solidFill>
              </a:rPr>
              <a:t>Excluding the first 2 years of follow up:</a:t>
            </a:r>
          </a:p>
          <a:p>
            <a:pPr>
              <a:spcBef>
                <a:spcPts val="1200"/>
              </a:spcBef>
              <a:tabLst>
                <a:tab pos="3030538" algn="l"/>
                <a:tab pos="4687888" algn="l"/>
                <a:tab pos="5997575" algn="l"/>
                <a:tab pos="6973888" algn="l"/>
              </a:tabLst>
            </a:pPr>
            <a:r>
              <a:rPr lang="en-US" sz="2200" dirty="0"/>
              <a:t>Total invasive cancer	536	476	1.13	(1.00-1.28)</a:t>
            </a:r>
          </a:p>
          <a:p>
            <a:pPr>
              <a:spcBef>
                <a:spcPts val="600"/>
              </a:spcBef>
              <a:tabLst>
                <a:tab pos="3030538" algn="l"/>
                <a:tab pos="4687888" algn="l"/>
                <a:tab pos="5997575" algn="l"/>
                <a:tab pos="6973888" algn="l"/>
              </a:tabLst>
            </a:pPr>
            <a:r>
              <a:rPr lang="en-US" sz="2200" dirty="0"/>
              <a:t> Cancer death	126	135	0.93	(0.73-1.19)</a:t>
            </a:r>
          </a:p>
          <a:p>
            <a:pPr>
              <a:spcBef>
                <a:spcPts val="600"/>
              </a:spcBef>
              <a:tabLst>
                <a:tab pos="3030538" algn="l"/>
                <a:tab pos="4687888" algn="l"/>
                <a:tab pos="5997575" algn="l"/>
                <a:tab pos="6973888" algn="l"/>
              </a:tabLst>
            </a:pPr>
            <a:r>
              <a:rPr lang="en-US" sz="2200" dirty="0"/>
              <a:t> All-cause mortality	371	381	0.97	(0.84-1.12)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57200" y="6248400"/>
            <a:ext cx="8226425" cy="0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13765" y="4415115"/>
            <a:ext cx="4953000" cy="389965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3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381000" y="1153180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175" y="32843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Hazard Ratios (HR) and 95% CIs of the CVD Outcomes  by Randomized Vitamin D Assignment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50575"/>
            <a:ext cx="84582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00400" algn="ctr"/>
                <a:tab pos="4859338" algn="ctr"/>
                <a:tab pos="5997575" algn="l"/>
                <a:tab pos="7145338" algn="l"/>
              </a:tabLst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1800" dirty="0">
                <a:solidFill>
                  <a:schemeClr val="tx2"/>
                </a:solidFill>
              </a:rPr>
              <a:t>Vitamin D	Placebo</a:t>
            </a:r>
          </a:p>
          <a:p>
            <a:pPr>
              <a:spcBef>
                <a:spcPts val="0"/>
              </a:spcBef>
              <a:tabLst>
                <a:tab pos="3200400" algn="ctr"/>
                <a:tab pos="4859338" algn="ctr"/>
                <a:tab pos="5997575" algn="l"/>
                <a:tab pos="7145338" algn="l"/>
              </a:tabLst>
            </a:pP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(N=12,927)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(N=12,944)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HR</a:t>
            </a:r>
            <a:r>
              <a:rPr lang="en-US" sz="1800" dirty="0">
                <a:solidFill>
                  <a:schemeClr val="tx2"/>
                </a:solidFill>
              </a:rPr>
              <a:t>	(</a:t>
            </a:r>
            <a:r>
              <a:rPr lang="en-US" sz="1800" u="sng" dirty="0">
                <a:solidFill>
                  <a:schemeClr val="tx2"/>
                </a:solidFill>
              </a:rPr>
              <a:t>95% CI)</a:t>
            </a:r>
          </a:p>
          <a:p>
            <a:pPr>
              <a:spcBef>
                <a:spcPts val="600"/>
              </a:spcBef>
              <a:tabLst>
                <a:tab pos="3998913" algn="ctr"/>
                <a:tab pos="4741863" algn="ctr"/>
                <a:tab pos="6113463" algn="l"/>
                <a:tab pos="7315200" algn="l"/>
              </a:tabLst>
            </a:pPr>
            <a:r>
              <a:rPr lang="en-US" sz="1800" dirty="0"/>
              <a:t>	</a:t>
            </a:r>
            <a:r>
              <a:rPr lang="en-US" sz="1800" u="sng" dirty="0">
                <a:solidFill>
                  <a:schemeClr val="tx2"/>
                </a:solidFill>
              </a:rPr>
              <a:t>No. of Events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>
                <a:solidFill>
                  <a:schemeClr val="tx2"/>
                </a:solidFill>
              </a:rPr>
              <a:t>Cardiovascular disease (CVD)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u="sng" dirty="0">
                <a:solidFill>
                  <a:schemeClr val="tx2"/>
                </a:solidFill>
              </a:rPr>
              <a:t>(1</a:t>
            </a:r>
            <a:r>
              <a:rPr lang="en-US" sz="1800" u="sng" dirty="0">
                <a:solidFill>
                  <a:schemeClr val="tx2"/>
                </a:solidFill>
                <a:sym typeface="Symbol" panose="05050102010706020507" pitchFamily="18" charset="2"/>
              </a:rPr>
              <a:t>and 2 outcomes)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 Major CVD events</a:t>
            </a:r>
            <a:r>
              <a:rPr lang="en-US" sz="1800" baseline="30000" dirty="0"/>
              <a:t>a</a:t>
            </a:r>
            <a:r>
              <a:rPr lang="en-US" sz="1800" dirty="0"/>
              <a:t>	396	409	0.97	(0.85-1.12)	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 Major CVD + PCI/CABG</a:t>
            </a:r>
            <a:r>
              <a:rPr lang="en-US" sz="1800" baseline="30000" dirty="0"/>
              <a:t>b</a:t>
            </a:r>
            <a:r>
              <a:rPr lang="en-US" sz="1800" dirty="0"/>
              <a:t>	536	558	0.96	(0.86-1.08)	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 Total MI	169	176	0.96	(0.78-1.19)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 Stroke	141	149	0.95	(0.76-1.20)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 CVD mortality	152	138	1.11	(0.88-1.40)</a:t>
            </a:r>
          </a:p>
          <a:p>
            <a:pPr>
              <a:spcBef>
                <a:spcPts val="60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u="sng" dirty="0">
                <a:solidFill>
                  <a:schemeClr val="tx2"/>
                </a:solidFill>
              </a:rPr>
              <a:t>Other vascular outcomes</a:t>
            </a:r>
            <a:r>
              <a:rPr lang="en-US" sz="1800" baseline="30000" dirty="0"/>
              <a:t>c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 PCI	182	188	0.97	(0.79-1.19)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 CABG	  73	  98	0.75	(0.55-1.01)    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 MI death	  24	  15	1.60	(0.84-3.06)</a:t>
            </a:r>
            <a:br>
              <a:rPr lang="en-US" sz="1800" dirty="0"/>
            </a:br>
            <a:r>
              <a:rPr lang="en-US" sz="1800" dirty="0"/>
              <a:t>    Stroke death	  19	  23	0.84	(0.46-1.54)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943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a</a:t>
            </a:r>
            <a:r>
              <a:rPr lang="en-US" sz="1400" dirty="0"/>
              <a:t>Primary outcome.  A composite of MI, stroke and CVD mortality.   </a:t>
            </a:r>
            <a:r>
              <a:rPr lang="en-US" sz="1400" baseline="30000" dirty="0"/>
              <a:t>b</a:t>
            </a:r>
            <a:r>
              <a:rPr lang="en-US" sz="1400" dirty="0"/>
              <a:t>Expanded CVD composite.  </a:t>
            </a:r>
            <a:br>
              <a:rPr lang="en-US" sz="1400" dirty="0"/>
            </a:br>
            <a:r>
              <a:rPr lang="en-US" sz="1400" baseline="30000" dirty="0"/>
              <a:t>c</a:t>
            </a:r>
            <a:r>
              <a:rPr lang="en-US" sz="1400" dirty="0"/>
              <a:t>Not prespecified as primary or secondary outcomes.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190" y="5867400"/>
            <a:ext cx="7924800" cy="35860"/>
            <a:chOff x="591670" y="5849470"/>
            <a:chExt cx="7924800" cy="3586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91670" y="5849470"/>
              <a:ext cx="79248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91670" y="5885330"/>
              <a:ext cx="79248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7059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389965" y="1368623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694" y="301823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Hazard Ratios (HR) and 95% CIs of Major CVD Events Comparing Vitamin D and Placebo Groups, According to Baseline Characteristics (Prespecified Subgroups)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97223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943600" algn="ctr"/>
                <a:tab pos="7199313" algn="ctr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tx2"/>
                </a:solidFill>
              </a:rPr>
              <a:t>Major Cardiovascular Events</a:t>
            </a:r>
          </a:p>
          <a:p>
            <a:pPr>
              <a:spcBef>
                <a:spcPts val="600"/>
              </a:spcBef>
              <a:tabLst>
                <a:tab pos="3254375" algn="l"/>
                <a:tab pos="4456113" algn="l"/>
                <a:tab pos="5370513" algn="l"/>
                <a:tab pos="6911975" algn="ctr"/>
                <a:tab pos="8175625" algn="ctr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tx2"/>
                </a:solidFill>
              </a:rPr>
              <a:t>	No. of Events		Interaction</a:t>
            </a:r>
          </a:p>
          <a:p>
            <a:pPr>
              <a:tabLst>
                <a:tab pos="3030538" algn="l"/>
                <a:tab pos="3944938" algn="l"/>
                <a:tab pos="5199063" algn="l"/>
                <a:tab pos="6858000" algn="ctr"/>
                <a:tab pos="8229600" algn="ctr"/>
              </a:tabLst>
            </a:pP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Total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Vitamin D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Placebo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(95% CI)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P-value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  <a:tabLst>
                <a:tab pos="2976563" algn="l"/>
                <a:tab pos="4230688" algn="l"/>
                <a:tab pos="5316538" algn="l"/>
                <a:tab pos="6858000" algn="ctr"/>
                <a:tab pos="8229600" algn="ctr"/>
              </a:tabLst>
            </a:pPr>
            <a:r>
              <a:rPr lang="en-US" sz="1800" u="sng" dirty="0">
                <a:solidFill>
                  <a:schemeClr val="tx2"/>
                </a:solidFill>
              </a:rPr>
              <a:t>Baseline Serum 25(OH)D</a:t>
            </a:r>
            <a:r>
              <a:rPr lang="en-US" sz="1800" baseline="30000" dirty="0"/>
              <a:t>a</a:t>
            </a:r>
            <a:r>
              <a:rPr lang="en-US" sz="1800" dirty="0"/>
              <a:t> 	15,787				0.75</a:t>
            </a:r>
          </a:p>
          <a:p>
            <a:pPr>
              <a:tabLst>
                <a:tab pos="2976563" algn="l"/>
                <a:tab pos="4230688" algn="l"/>
                <a:tab pos="5316538" algn="l"/>
                <a:tab pos="6858000" algn="ctr"/>
                <a:tab pos="8229600" algn="ctr"/>
              </a:tabLst>
            </a:pPr>
            <a:r>
              <a:rPr lang="en-US" sz="1800" dirty="0"/>
              <a:t>  &lt;20 ng/mL (50 nmol/L)	  2,001	  34	  34	1.09 (0.68-1.76)	</a:t>
            </a:r>
          </a:p>
          <a:p>
            <a:pPr>
              <a:tabLst>
                <a:tab pos="2976563" algn="l"/>
                <a:tab pos="4230688" algn="l"/>
                <a:tab pos="5316538" algn="l"/>
                <a:tab pos="6858000" algn="ctr"/>
                <a:tab pos="8229600" algn="ctr"/>
              </a:tabLst>
            </a:pPr>
            <a:r>
              <a:rPr lang="en-US" sz="1800" dirty="0"/>
              <a:t>  ≥20 ng/mL (50 nmol/L)	13,786	218	216	1.00 (0.83-1.21)</a:t>
            </a:r>
          </a:p>
          <a:p>
            <a:pPr>
              <a:spcBef>
                <a:spcPts val="1200"/>
              </a:spcBef>
              <a:tabLst>
                <a:tab pos="2976563" algn="l"/>
                <a:tab pos="4230688" algn="l"/>
                <a:tab pos="5316538" algn="l"/>
                <a:tab pos="6858000" algn="ctr"/>
                <a:tab pos="8229600" algn="ctr"/>
              </a:tabLst>
            </a:pPr>
            <a:r>
              <a:rPr lang="en-US" sz="1800" u="sng" dirty="0">
                <a:solidFill>
                  <a:schemeClr val="tx2"/>
                </a:solidFill>
              </a:rPr>
              <a:t>Baseline Serum 25(OH)D</a:t>
            </a:r>
            <a:r>
              <a:rPr lang="en-US" sz="1800" baseline="30000" dirty="0"/>
              <a:t>a</a:t>
            </a:r>
            <a:r>
              <a:rPr lang="en-US" sz="1800" dirty="0"/>
              <a:t>	15,787				0.42</a:t>
            </a:r>
          </a:p>
          <a:p>
            <a:pPr>
              <a:tabLst>
                <a:tab pos="2976563" algn="l"/>
                <a:tab pos="4230688" algn="l"/>
                <a:tab pos="5316538" algn="l"/>
                <a:tab pos="6858000" algn="ctr"/>
                <a:tab pos="8229600" algn="ctr"/>
              </a:tabLst>
            </a:pPr>
            <a:r>
              <a:rPr lang="en-US" sz="1800" dirty="0"/>
              <a:t>  &lt;cohort median	  7,812	128	139	0.94 (0.74-1.20)	</a:t>
            </a:r>
          </a:p>
          <a:p>
            <a:pPr>
              <a:tabLst>
                <a:tab pos="2976563" algn="l"/>
                <a:tab pos="4230688" algn="l"/>
                <a:tab pos="5316538" algn="l"/>
                <a:tab pos="6858000" algn="ctr"/>
                <a:tab pos="8229600" algn="ctr"/>
              </a:tabLst>
            </a:pPr>
            <a:r>
              <a:rPr lang="en-US" sz="1800" dirty="0"/>
              <a:t>  ≥cohort median	  7,975	124	111	1.09 (0.84-1.41)</a:t>
            </a:r>
          </a:p>
          <a:p>
            <a:pPr>
              <a:spcBef>
                <a:spcPts val="1200"/>
              </a:spcBef>
              <a:tabLst>
                <a:tab pos="2976563" algn="l"/>
                <a:tab pos="4230688" algn="l"/>
                <a:tab pos="5316538" algn="l"/>
                <a:tab pos="6858000" algn="ctr"/>
                <a:tab pos="8229600" algn="ctr"/>
              </a:tabLst>
            </a:pPr>
            <a:r>
              <a:rPr lang="en-US" sz="1800" dirty="0">
                <a:solidFill>
                  <a:schemeClr val="tx2"/>
                </a:solidFill>
              </a:rPr>
              <a:t>Omega-3 Fatty Acids </a:t>
            </a:r>
          </a:p>
          <a:p>
            <a:pPr>
              <a:tabLst>
                <a:tab pos="2976563" algn="l"/>
                <a:tab pos="4230688" algn="l"/>
                <a:tab pos="5316538" algn="l"/>
                <a:tab pos="6858000" algn="ctr"/>
                <a:tab pos="8229600" algn="ctr"/>
              </a:tabLst>
            </a:pPr>
            <a:r>
              <a:rPr lang="en-US" sz="1800" u="sng" dirty="0">
                <a:solidFill>
                  <a:schemeClr val="tx2"/>
                </a:solidFill>
              </a:rPr>
              <a:t>Randomization Status</a:t>
            </a:r>
            <a:r>
              <a:rPr lang="en-US" sz="1800" dirty="0"/>
              <a:t> 	25,871				0.56</a:t>
            </a:r>
            <a:endParaRPr lang="en-US" sz="1800" baseline="30000" dirty="0"/>
          </a:p>
          <a:p>
            <a:pPr>
              <a:tabLst>
                <a:tab pos="2976563" algn="l"/>
                <a:tab pos="4230688" algn="l"/>
                <a:tab pos="5316538" algn="l"/>
                <a:tab pos="6858000" algn="ctr"/>
                <a:tab pos="8229600" algn="ctr"/>
              </a:tabLst>
            </a:pPr>
            <a:r>
              <a:rPr lang="en-US" sz="1800" dirty="0"/>
              <a:t>  Placebo group	12,938	210	209	1.01 (0.83-1.22)</a:t>
            </a:r>
          </a:p>
          <a:p>
            <a:pPr>
              <a:tabLst>
                <a:tab pos="2976563" algn="l"/>
                <a:tab pos="4230688" algn="l"/>
                <a:tab pos="5316538" algn="l"/>
                <a:tab pos="6858000" algn="ctr"/>
                <a:tab pos="8229600" algn="ctr"/>
              </a:tabLst>
            </a:pPr>
            <a:r>
              <a:rPr lang="en-US" sz="1800" dirty="0"/>
              <a:t>  Omega-3 group	12,933	186	200	0.93 (0.76-1.14) 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191000" y="1978223"/>
            <a:ext cx="396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381000" y="5788223"/>
            <a:ext cx="8321040" cy="35860"/>
            <a:chOff x="381000" y="6441140"/>
            <a:chExt cx="8321040" cy="3586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381000" y="6441140"/>
              <a:ext cx="832104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81000" y="6477000"/>
              <a:ext cx="832104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304800" y="59406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a</a:t>
            </a:r>
            <a:r>
              <a:rPr lang="en-US" sz="1400" dirty="0"/>
              <a:t>25OHD = 25 hydroxyvitamin D.   </a:t>
            </a:r>
          </a:p>
        </p:txBody>
      </p:sp>
    </p:spTree>
    <p:extLst>
      <p:ext uri="{BB962C8B-B14F-4D97-AF65-F5344CB8AC3E}">
        <p14:creationId xmlns:p14="http://schemas.microsoft.com/office/powerpoint/2010/main" val="419714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533400" y="1219200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57200" y="6019800"/>
            <a:ext cx="8226425" cy="0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6868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00400" algn="ctr"/>
                <a:tab pos="4859338" algn="ctr"/>
                <a:tab pos="5997575" algn="l"/>
                <a:tab pos="7145338" algn="l"/>
              </a:tabLst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200" dirty="0">
                <a:solidFill>
                  <a:schemeClr val="tx2"/>
                </a:solidFill>
              </a:rPr>
              <a:t>Vitamin D	Placebo</a:t>
            </a:r>
          </a:p>
          <a:p>
            <a:pPr>
              <a:spcBef>
                <a:spcPts val="0"/>
              </a:spcBef>
              <a:tabLst>
                <a:tab pos="3200400" algn="ctr"/>
                <a:tab pos="4859338" algn="ctr"/>
                <a:tab pos="5997575" algn="l"/>
                <a:tab pos="7027863" algn="l"/>
              </a:tabLst>
            </a:pP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u="sng" dirty="0">
                <a:solidFill>
                  <a:schemeClr val="tx2"/>
                </a:solidFill>
              </a:rPr>
              <a:t>(N=12,927)</a:t>
            </a: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u="sng" dirty="0">
                <a:solidFill>
                  <a:schemeClr val="tx2"/>
                </a:solidFill>
              </a:rPr>
              <a:t>(N=12,944)</a:t>
            </a:r>
            <a:r>
              <a:rPr lang="en-US" sz="2200" dirty="0">
                <a:solidFill>
                  <a:schemeClr val="tx2"/>
                </a:solidFill>
              </a:rPr>
              <a:t>	</a:t>
            </a:r>
            <a:r>
              <a:rPr lang="en-US" sz="2200" u="sng" dirty="0">
                <a:solidFill>
                  <a:schemeClr val="tx2"/>
                </a:solidFill>
              </a:rPr>
              <a:t>HR</a:t>
            </a:r>
            <a:r>
              <a:rPr lang="en-US" sz="2200" dirty="0">
                <a:solidFill>
                  <a:schemeClr val="tx2"/>
                </a:solidFill>
              </a:rPr>
              <a:t>	(</a:t>
            </a:r>
            <a:r>
              <a:rPr lang="en-US" sz="2200" u="sng" dirty="0">
                <a:solidFill>
                  <a:schemeClr val="tx2"/>
                </a:solidFill>
              </a:rPr>
              <a:t>95% CI)</a:t>
            </a:r>
          </a:p>
          <a:p>
            <a:pPr>
              <a:spcBef>
                <a:spcPts val="600"/>
              </a:spcBef>
              <a:tabLst>
                <a:tab pos="3998913" algn="ctr"/>
                <a:tab pos="4741863" algn="ctr"/>
                <a:tab pos="6113463" algn="l"/>
                <a:tab pos="7315200" algn="l"/>
              </a:tabLst>
            </a:pPr>
            <a:r>
              <a:rPr lang="en-US" sz="2200" dirty="0"/>
              <a:t>	</a:t>
            </a:r>
            <a:r>
              <a:rPr lang="en-US" sz="2200" u="sng" dirty="0">
                <a:solidFill>
                  <a:schemeClr val="tx2"/>
                </a:solidFill>
              </a:rPr>
              <a:t>No. of Events</a:t>
            </a:r>
          </a:p>
          <a:p>
            <a:pPr>
              <a:spcBef>
                <a:spcPts val="1800"/>
              </a:spcBef>
              <a:tabLst>
                <a:tab pos="3030538" algn="l"/>
                <a:tab pos="4687888" algn="l"/>
                <a:tab pos="5997575" algn="l"/>
                <a:tab pos="7027863" algn="l"/>
              </a:tabLst>
            </a:pPr>
            <a:r>
              <a:rPr lang="en-US" sz="2200" dirty="0"/>
              <a:t>Total invasive cancer	793	824	0.96	(0.88-1.06)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27863" algn="l"/>
              </a:tabLst>
            </a:pPr>
            <a:r>
              <a:rPr lang="en-US" sz="2200" dirty="0"/>
              <a:t>Cancer death	154	187	0.83	(0.67-1.02)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27863" algn="l"/>
              </a:tabLst>
            </a:pPr>
            <a:r>
              <a:rPr lang="en-US" sz="2200" dirty="0"/>
              <a:t>All-cause mortality	485	493	0.99	(0.87-1.12)</a:t>
            </a:r>
          </a:p>
          <a:p>
            <a:pPr>
              <a:spcBef>
                <a:spcPts val="1800"/>
              </a:spcBef>
              <a:tabLst>
                <a:tab pos="3030538" algn="l"/>
                <a:tab pos="4687888" algn="l"/>
                <a:tab pos="5997575" algn="l"/>
                <a:tab pos="7027863" algn="l"/>
              </a:tabLst>
            </a:pPr>
            <a:r>
              <a:rPr lang="en-US" sz="2200" dirty="0">
                <a:solidFill>
                  <a:schemeClr val="tx2"/>
                </a:solidFill>
              </a:rPr>
              <a:t>Excluding the first 2 years of follow up</a:t>
            </a:r>
          </a:p>
          <a:p>
            <a:pPr>
              <a:spcBef>
                <a:spcPts val="1200"/>
              </a:spcBef>
              <a:tabLst>
                <a:tab pos="3030538" algn="l"/>
                <a:tab pos="4687888" algn="l"/>
                <a:tab pos="5997575" algn="l"/>
                <a:tab pos="7027863" algn="l"/>
              </a:tabLst>
            </a:pPr>
            <a:r>
              <a:rPr lang="en-US" sz="2200" dirty="0"/>
              <a:t>Total invasive cancer	490	522	0.94	(0.83-1.06)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27863" algn="l"/>
              </a:tabLst>
            </a:pPr>
            <a:r>
              <a:rPr lang="en-US" sz="2200" dirty="0"/>
              <a:t> </a:t>
            </a:r>
            <a:r>
              <a:rPr lang="en-US" sz="2200" dirty="0">
                <a:solidFill>
                  <a:schemeClr val="tx2"/>
                </a:solidFill>
              </a:rPr>
              <a:t>Cancer death	112	149	0.75	(0.59-0.96)*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27863" algn="l"/>
              </a:tabLst>
            </a:pPr>
            <a:r>
              <a:rPr lang="en-US" sz="2200" dirty="0"/>
              <a:t>All-cause mortality	368	384	0.96	(0.84-1.11)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096000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*Nominal p-value = 0.024.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Hazard Ratios (HR) and 95% CIs of the Cancer and </a:t>
            </a:r>
            <a:br>
              <a:rPr lang="en-US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All-Cause Mortality by Randomized Vitamin D Assignment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4105" y="4159625"/>
            <a:ext cx="4800600" cy="38100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4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415132" y="914400"/>
            <a:ext cx="8226425" cy="0"/>
          </a:xfrm>
          <a:prstGeom prst="line">
            <a:avLst/>
          </a:prstGeom>
          <a:noFill/>
          <a:ln w="63500" cmpd="thinThick">
            <a:solidFill>
              <a:srgbClr val="FF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3" name="Line 5"/>
          <p:cNvSpPr>
            <a:spLocks noChangeShapeType="1"/>
          </p:cNvSpPr>
          <p:nvPr/>
        </p:nvSpPr>
        <p:spPr bwMode="auto">
          <a:xfrm>
            <a:off x="415132" y="6248400"/>
            <a:ext cx="8226425" cy="0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23144" y="1018907"/>
            <a:ext cx="7358856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219075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57200" lvl="2" indent="-223838">
              <a:spcBef>
                <a:spcPts val="12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No significant side effects with either agent.</a:t>
            </a:r>
          </a:p>
          <a:p>
            <a:pPr marL="457200" lvl="2" indent="-223838">
              <a:spcBef>
                <a:spcPts val="6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No increased risk of hypercalcemia with vitamin D.</a:t>
            </a:r>
          </a:p>
          <a:p>
            <a:pPr marL="457200" lvl="2" indent="-223838">
              <a:spcBef>
                <a:spcPts val="6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No increased risk of bleeding with omega-3s.</a:t>
            </a:r>
          </a:p>
          <a:p>
            <a:pPr marL="457200" lvl="2" indent="-223838">
              <a:spcBef>
                <a:spcPts val="6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GI symptoms were not increased by either agent.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5944" y="3886200"/>
            <a:ext cx="7924800" cy="2123658"/>
            <a:chOff x="457200" y="3962400"/>
            <a:chExt cx="7924800" cy="2123658"/>
          </a:xfrm>
        </p:grpSpPr>
        <p:sp>
          <p:nvSpPr>
            <p:cNvPr id="70659" name="Text Box 3"/>
            <p:cNvSpPr txBox="1">
              <a:spLocks noChangeArrowheads="1"/>
            </p:cNvSpPr>
            <p:nvPr/>
          </p:nvSpPr>
          <p:spPr bwMode="auto">
            <a:xfrm>
              <a:off x="457200" y="3962400"/>
              <a:ext cx="4038600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233363" lvl="1" indent="-233363">
                <a:spcBef>
                  <a:spcPts val="12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</a:pPr>
              <a:r>
                <a:rPr lang="en-US" altLang="en-US" sz="2200" dirty="0"/>
                <a:t>Diabetes/Glucose Tolerance</a:t>
              </a:r>
            </a:p>
            <a:p>
              <a:pPr marL="233363" lvl="1" indent="-233363" eaLnBrk="1" hangingPunct="1">
                <a:spcBef>
                  <a:spcPts val="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</a:pPr>
              <a:r>
                <a:rPr lang="en-US" altLang="en-US" sz="2200" dirty="0"/>
                <a:t>Cognitive Function	</a:t>
              </a:r>
            </a:p>
            <a:p>
              <a:pPr marL="233363" lvl="1" indent="-233363" eaLnBrk="1" hangingPunct="1">
                <a:buClr>
                  <a:srgbClr val="FFFF00"/>
                </a:buClr>
                <a:buFontTx/>
                <a:buChar char="•"/>
              </a:pPr>
              <a:r>
                <a:rPr lang="en-US" altLang="en-US" sz="2200" dirty="0"/>
                <a:t>Hypertension</a:t>
              </a:r>
            </a:p>
            <a:p>
              <a:pPr marL="233363" lvl="1" indent="-233363" eaLnBrk="1" hangingPunct="1">
                <a:buClr>
                  <a:srgbClr val="FFFF00"/>
                </a:buClr>
                <a:buFontTx/>
                <a:buChar char="•"/>
              </a:pPr>
              <a:r>
                <a:rPr lang="en-US" altLang="en-US" sz="2200" dirty="0"/>
                <a:t>Heart Failure</a:t>
              </a:r>
            </a:p>
            <a:p>
              <a:pPr marL="233363" lvl="1" indent="-233363" eaLnBrk="1" hangingPunct="1">
                <a:buClr>
                  <a:srgbClr val="FFFF00"/>
                </a:buClr>
                <a:buFontTx/>
                <a:buChar char="•"/>
              </a:pPr>
              <a:r>
                <a:rPr lang="en-US" altLang="en-US" sz="2200" dirty="0"/>
                <a:t>Atrial Fibrillation</a:t>
              </a:r>
            </a:p>
            <a:p>
              <a:pPr marL="233363" lvl="1" indent="-233363" eaLnBrk="1" hangingPunct="1">
                <a:buClr>
                  <a:srgbClr val="FFFF00"/>
                </a:buClr>
                <a:buFontTx/>
                <a:buChar char="•"/>
              </a:pPr>
              <a:r>
                <a:rPr lang="en-US" altLang="en-US" sz="2200" dirty="0"/>
                <a:t>Autoimmune Disorders</a:t>
              </a:r>
              <a:endParaRPr lang="en-US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343400" y="3962400"/>
              <a:ext cx="4038600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233363" lvl="1" indent="-233363">
                <a:spcBef>
                  <a:spcPts val="1200"/>
                </a:spcBef>
                <a:buClr>
                  <a:srgbClr val="FFFF00"/>
                </a:buClr>
                <a:buFontTx/>
                <a:buChar char="•"/>
              </a:pPr>
              <a:r>
                <a:rPr lang="en-US" altLang="en-US" sz="2200" dirty="0"/>
                <a:t>Fractures/Bone Health</a:t>
              </a:r>
            </a:p>
            <a:p>
              <a:pPr marL="233363" lvl="1" indent="-233363">
                <a:spcBef>
                  <a:spcPts val="0"/>
                </a:spcBef>
                <a:buClr>
                  <a:srgbClr val="FFFF00"/>
                </a:buClr>
                <a:buFontTx/>
                <a:buChar char="•"/>
              </a:pPr>
              <a:r>
                <a:rPr lang="en-US" altLang="en-US" sz="2200" dirty="0"/>
                <a:t>Asthma/Respiratory Diseases</a:t>
              </a:r>
            </a:p>
            <a:p>
              <a:pPr marL="233363" lvl="1" indent="-233363" eaLnBrk="1" hangingPunct="1">
                <a:buClr>
                  <a:srgbClr val="FFFF00"/>
                </a:buClr>
                <a:buFontTx/>
                <a:buChar char="•"/>
              </a:pPr>
              <a:r>
                <a:rPr lang="en-US" altLang="en-US" sz="2200" dirty="0"/>
                <a:t>Kidney Disease</a:t>
              </a:r>
            </a:p>
            <a:p>
              <a:pPr marL="233363" lvl="1" indent="-233363" eaLnBrk="1" hangingPunct="1">
                <a:buClr>
                  <a:srgbClr val="FFFF00"/>
                </a:buClr>
                <a:buFontTx/>
                <a:buChar char="•"/>
              </a:pPr>
              <a:r>
                <a:rPr lang="en-US" altLang="en-US" sz="2200" dirty="0"/>
                <a:t>Mood Disorders/Depression</a:t>
              </a:r>
            </a:p>
            <a:p>
              <a:pPr marL="233363" lvl="1" indent="-233363" eaLnBrk="1" hangingPunct="1">
                <a:buClr>
                  <a:srgbClr val="FFFF00"/>
                </a:buClr>
                <a:buFontTx/>
                <a:buChar char="•"/>
              </a:pPr>
              <a:r>
                <a:rPr lang="en-US" altLang="en-US" sz="2200" dirty="0"/>
                <a:t>Infections</a:t>
              </a:r>
            </a:p>
            <a:p>
              <a:pPr marL="233363" lvl="1" indent="-233363" eaLnBrk="1" hangingPunct="1">
                <a:buClr>
                  <a:srgbClr val="FFFF00"/>
                </a:buClr>
                <a:buFontTx/>
                <a:buChar char="•"/>
              </a:pPr>
              <a:r>
                <a:rPr lang="en-US" altLang="en-US" sz="2200" dirty="0"/>
                <a:t>Several others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85244" y="40930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lvl="1" indent="-573088" eaLnBrk="1" hangingPunct="1">
              <a:buClr>
                <a:srgbClr val="FFFF00"/>
              </a:buClr>
            </a:pPr>
            <a:r>
              <a:rPr lang="en-US" altLang="en-US" sz="2400" dirty="0">
                <a:solidFill>
                  <a:schemeClr val="tx2"/>
                </a:solidFill>
              </a:rPr>
              <a:t>Side Effects/Adverse Events</a:t>
            </a: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415132" y="3724835"/>
            <a:ext cx="8226425" cy="0"/>
          </a:xfrm>
          <a:prstGeom prst="line">
            <a:avLst/>
          </a:prstGeom>
          <a:noFill/>
          <a:ln w="63500" cmpd="thinThick">
            <a:solidFill>
              <a:srgbClr val="FF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5144" y="3200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Ancillary Studies in VITAL (partial list)</a:t>
            </a:r>
          </a:p>
        </p:txBody>
      </p:sp>
    </p:spTree>
    <p:extLst>
      <p:ext uri="{BB962C8B-B14F-4D97-AF65-F5344CB8AC3E}">
        <p14:creationId xmlns:p14="http://schemas.microsoft.com/office/powerpoint/2010/main" val="7020221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533400" y="1066800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61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Neither omega-3s nor vitamin D significantly reduced the primary endpoints of major CVD events or total invasive cancer.</a:t>
            </a:r>
          </a:p>
          <a:p>
            <a:pPr marL="233363" lvl="1" indent="-233363"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Omega-3s reduced total MI by 28% (nominal p-value=0.003, Bonferroni-adjusted p-value=0.015), with greatest reductions in those with low dietary fish intake and in African Americans.  PCI, fatal MI, total CHD (MI + coronary revasc + CHD death) were also reduced.</a:t>
            </a:r>
          </a:p>
          <a:p>
            <a:pPr marL="233363" lvl="1" indent="-233363"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Vitamin D reduced total cancer mortality in analyses excluding early follow up.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457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5943600"/>
            <a:ext cx="8226425" cy="0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8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465513" y="666283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124200" y="685800"/>
            <a:ext cx="2812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VITAL Coauthors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05200" y="629892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52400" y="5611905"/>
            <a:ext cx="8839200" cy="707886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VITAL DSMB Members:</a:t>
            </a:r>
            <a:r>
              <a:rPr lang="en-US" sz="2000" dirty="0"/>
              <a:t>  N. Wenger (chair), L. Cohen, T. Colton, M. Espeland, C. Henderson, A. Lichtenstein, R. Silliman</a:t>
            </a: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34979" y="1219200"/>
            <a:ext cx="7554379" cy="4206240"/>
            <a:chOff x="582131" y="1219200"/>
            <a:chExt cx="7914961" cy="4407010"/>
          </a:xfrm>
        </p:grpSpPr>
        <p:grpSp>
          <p:nvGrpSpPr>
            <p:cNvPr id="3" name="Group 2"/>
            <p:cNvGrpSpPr/>
            <p:nvPr/>
          </p:nvGrpSpPr>
          <p:grpSpPr>
            <a:xfrm>
              <a:off x="960481" y="2666878"/>
              <a:ext cx="7373284" cy="1507985"/>
              <a:chOff x="715814" y="2346010"/>
              <a:chExt cx="7886431" cy="161293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980102" y="2381133"/>
                <a:ext cx="1209414" cy="1577811"/>
                <a:chOff x="4318746" y="4249269"/>
                <a:chExt cx="1209414" cy="1577811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836" t="6798" r="20022" b="46667"/>
                <a:stretch/>
              </p:blipFill>
              <p:spPr>
                <a:xfrm>
                  <a:off x="4318746" y="4249269"/>
                  <a:ext cx="1032933" cy="1280160"/>
                </a:xfrm>
                <a:prstGeom prst="rect">
                  <a:avLst/>
                </a:prstGeom>
              </p:spPr>
            </p:pic>
            <p:sp>
              <p:nvSpPr>
                <p:cNvPr id="47" name="TextBox 46"/>
                <p:cNvSpPr txBox="1"/>
                <p:nvPr/>
              </p:nvSpPr>
              <p:spPr>
                <a:xfrm>
                  <a:off x="4322542" y="5490879"/>
                  <a:ext cx="1205618" cy="336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D. Gordon</a:t>
                  </a: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715814" y="2346010"/>
                <a:ext cx="1227449" cy="1510576"/>
                <a:chOff x="6370320" y="2635624"/>
                <a:chExt cx="1227449" cy="1510576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2980" r="19883" b="20353"/>
                <a:stretch/>
              </p:blipFill>
              <p:spPr>
                <a:xfrm>
                  <a:off x="6370320" y="2635624"/>
                  <a:ext cx="1002014" cy="1188720"/>
                </a:xfrm>
                <a:prstGeom prst="rect">
                  <a:avLst/>
                </a:prstGeom>
              </p:spPr>
            </p:pic>
            <p:sp>
              <p:nvSpPr>
                <p:cNvPr id="49" name="TextBox 48"/>
                <p:cNvSpPr txBox="1"/>
                <p:nvPr/>
              </p:nvSpPr>
              <p:spPr>
                <a:xfrm>
                  <a:off x="6423214" y="3809999"/>
                  <a:ext cx="1174555" cy="336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H. Gibson</a:t>
                  </a: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7010400" y="2346010"/>
                <a:ext cx="1591845" cy="1494149"/>
                <a:chOff x="7669305" y="615588"/>
                <a:chExt cx="1591845" cy="1494149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46" t="19738" r="36165" b="54902"/>
                <a:stretch/>
              </p:blipFill>
              <p:spPr>
                <a:xfrm>
                  <a:off x="7754470" y="615588"/>
                  <a:ext cx="1057835" cy="118872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7" name="TextBox 56"/>
                <p:cNvSpPr txBox="1"/>
                <p:nvPr/>
              </p:nvSpPr>
              <p:spPr>
                <a:xfrm>
                  <a:off x="7669305" y="1773536"/>
                  <a:ext cx="1591845" cy="336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D. D’Agostino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304400" y="2346010"/>
                <a:ext cx="1169644" cy="1489937"/>
                <a:chOff x="786663" y="3810000"/>
                <a:chExt cx="1169644" cy="1489937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238" t="9542" r="20023" b="58954"/>
                <a:stretch/>
              </p:blipFill>
              <p:spPr>
                <a:xfrm>
                  <a:off x="786663" y="3810000"/>
                  <a:ext cx="1124600" cy="1188720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884964" y="4975410"/>
                  <a:ext cx="1071343" cy="324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C. Albert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5486400" y="2346010"/>
                <a:ext cx="1367861" cy="1591260"/>
                <a:chOff x="5354170" y="3429000"/>
                <a:chExt cx="1367861" cy="159126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956" t="5359" r="30800" b="65752"/>
                <a:stretch/>
              </p:blipFill>
              <p:spPr>
                <a:xfrm>
                  <a:off x="5376584" y="3429000"/>
                  <a:ext cx="1071627" cy="1280160"/>
                </a:xfrm>
                <a:prstGeom prst="rect">
                  <a:avLst/>
                </a:prstGeom>
              </p:spPr>
            </p:pic>
            <p:sp>
              <p:nvSpPr>
                <p:cNvPr id="61" name="TextBox 60"/>
                <p:cNvSpPr txBox="1"/>
                <p:nvPr/>
              </p:nvSpPr>
              <p:spPr>
                <a:xfrm>
                  <a:off x="5354170" y="4684059"/>
                  <a:ext cx="1367861" cy="336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T. Copeland</a:t>
                  </a:r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582131" y="4211358"/>
              <a:ext cx="7914961" cy="1414852"/>
              <a:chOff x="332639" y="4038600"/>
              <a:chExt cx="8465807" cy="1513319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757905" y="4041343"/>
                <a:ext cx="1040541" cy="1491441"/>
                <a:chOff x="7808321" y="3962400"/>
                <a:chExt cx="1040541" cy="1491441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706" t="11895" r="22157" b="43530"/>
                <a:stretch/>
              </p:blipFill>
              <p:spPr>
                <a:xfrm>
                  <a:off x="7808321" y="3962400"/>
                  <a:ext cx="944701" cy="1188720"/>
                </a:xfrm>
                <a:prstGeom prst="rect">
                  <a:avLst/>
                </a:prstGeom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7821771" y="5129314"/>
                  <a:ext cx="1027091" cy="324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J. Buring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425047" y="4041343"/>
                <a:ext cx="1071112" cy="1510576"/>
                <a:chOff x="3442510" y="3962400"/>
                <a:chExt cx="1071112" cy="1510576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525" t="13987" r="32048" b="54510"/>
                <a:stretch/>
              </p:blipFill>
              <p:spPr>
                <a:xfrm>
                  <a:off x="3442510" y="3962400"/>
                  <a:ext cx="1030884" cy="1188720"/>
                </a:xfrm>
                <a:prstGeom prst="rect">
                  <a:avLst/>
                </a:prstGeom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3510028" y="5136775"/>
                  <a:ext cx="1003594" cy="336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V. Bubes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663445" y="4041343"/>
                <a:ext cx="1663934" cy="1507598"/>
                <a:chOff x="4630675" y="3962400"/>
                <a:chExt cx="1663934" cy="1507598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10941" t="-3411" r="14706" b="21059"/>
                <a:stretch/>
              </p:blipFill>
              <p:spPr>
                <a:xfrm>
                  <a:off x="4814111" y="3962400"/>
                  <a:ext cx="1073245" cy="1188720"/>
                </a:xfrm>
                <a:prstGeom prst="rect">
                  <a:avLst/>
                </a:prstGeom>
              </p:spPr>
            </p:pic>
            <p:sp>
              <p:nvSpPr>
                <p:cNvPr id="63" name="TextBox 62"/>
                <p:cNvSpPr txBox="1"/>
                <p:nvPr/>
              </p:nvSpPr>
              <p:spPr>
                <a:xfrm>
                  <a:off x="4630675" y="5133797"/>
                  <a:ext cx="1663934" cy="336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E. Giovannucci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32639" y="4041343"/>
                <a:ext cx="1519512" cy="1510576"/>
                <a:chOff x="208246" y="3962400"/>
                <a:chExt cx="1519512" cy="1510576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092" t="7451" r="12701" b="62353"/>
                <a:stretch/>
              </p:blipFill>
              <p:spPr>
                <a:xfrm>
                  <a:off x="394511" y="3962400"/>
                  <a:ext cx="1039488" cy="1188720"/>
                </a:xfrm>
                <a:prstGeom prst="rect">
                  <a:avLst/>
                </a:prstGeom>
              </p:spPr>
            </p:pic>
            <p:sp>
              <p:nvSpPr>
                <p:cNvPr id="65" name="TextBox 64"/>
                <p:cNvSpPr txBox="1"/>
                <p:nvPr/>
              </p:nvSpPr>
              <p:spPr>
                <a:xfrm>
                  <a:off x="208246" y="5136775"/>
                  <a:ext cx="1519512" cy="336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G. Friedenberg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395451" y="4041343"/>
                <a:ext cx="1066800" cy="1486635"/>
                <a:chOff x="6334799" y="3962400"/>
                <a:chExt cx="1066800" cy="1486635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12"/>
                <a:srcRect l="7918" t="4869" r="12142" b="12351"/>
                <a:stretch/>
              </p:blipFill>
              <p:spPr>
                <a:xfrm>
                  <a:off x="6356039" y="3962400"/>
                  <a:ext cx="950259" cy="1188720"/>
                </a:xfrm>
                <a:prstGeom prst="rect">
                  <a:avLst/>
                </a:prstGeom>
              </p:spPr>
            </p:pic>
            <p:sp>
              <p:nvSpPr>
                <p:cNvPr id="67" name="TextBox 66"/>
                <p:cNvSpPr txBox="1"/>
                <p:nvPr/>
              </p:nvSpPr>
              <p:spPr>
                <a:xfrm>
                  <a:off x="6334799" y="5141258"/>
                  <a:ext cx="1066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W. Willett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1981200" y="4038600"/>
                <a:ext cx="1135961" cy="1510320"/>
                <a:chOff x="1918511" y="3962400"/>
                <a:chExt cx="1135961" cy="1510320"/>
              </a:xfrm>
            </p:grpSpPr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667" b="9480"/>
                <a:stretch/>
              </p:blipFill>
              <p:spPr>
                <a:xfrm>
                  <a:off x="1918511" y="3962400"/>
                  <a:ext cx="1102268" cy="1188720"/>
                </a:xfrm>
                <a:prstGeom prst="rect">
                  <a:avLst/>
                </a:prstGeom>
              </p:spPr>
            </p:pic>
            <p:sp>
              <p:nvSpPr>
                <p:cNvPr id="78" name="TextBox 77"/>
                <p:cNvSpPr txBox="1"/>
                <p:nvPr/>
              </p:nvSpPr>
              <p:spPr>
                <a:xfrm>
                  <a:off x="1985317" y="5127810"/>
                  <a:ext cx="1069155" cy="344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C. Ridge</a:t>
                  </a: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769829" y="1219200"/>
              <a:ext cx="7577026" cy="1403905"/>
              <a:chOff x="769829" y="1219200"/>
              <a:chExt cx="7577026" cy="140390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295029" y="1219200"/>
                <a:ext cx="991716" cy="1395524"/>
                <a:chOff x="990599" y="375011"/>
                <a:chExt cx="1060736" cy="1492646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431" t="11895" r="21765" b="41569"/>
                <a:stretch/>
              </p:blipFill>
              <p:spPr>
                <a:xfrm>
                  <a:off x="990599" y="375011"/>
                  <a:ext cx="1018428" cy="1188720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1043029" y="1531456"/>
                  <a:ext cx="1008306" cy="336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I-M. Lee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046773" y="1219200"/>
                <a:ext cx="979027" cy="1403666"/>
                <a:chOff x="3931919" y="591670"/>
                <a:chExt cx="1047163" cy="150135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25" t="13726" r="19325" b="36339"/>
                <a:stretch/>
              </p:blipFill>
              <p:spPr>
                <a:xfrm>
                  <a:off x="3931919" y="591670"/>
                  <a:ext cx="986451" cy="1188720"/>
                </a:xfrm>
                <a:prstGeom prst="rect">
                  <a:avLst/>
                </a:prstGeom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3962454" y="1748115"/>
                  <a:ext cx="1016628" cy="344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N. Cook</a:t>
                  </a: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555622" y="1219200"/>
                <a:ext cx="1184640" cy="1400883"/>
                <a:chOff x="572402" y="2344270"/>
                <a:chExt cx="1267086" cy="1498378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rightnessContrast brigh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101" t="19216" r="18106" b="48220"/>
                <a:stretch/>
              </p:blipFill>
              <p:spPr>
                <a:xfrm>
                  <a:off x="618564" y="2344270"/>
                  <a:ext cx="1088922" cy="1188720"/>
                </a:xfrm>
                <a:prstGeom prst="rect">
                  <a:avLst/>
                </a:prstGeom>
              </p:spPr>
            </p:pic>
            <p:sp>
              <p:nvSpPr>
                <p:cNvPr id="45" name="TextBox 44"/>
                <p:cNvSpPr txBox="1"/>
                <p:nvPr/>
              </p:nvSpPr>
              <p:spPr>
                <a:xfrm>
                  <a:off x="572402" y="3497738"/>
                  <a:ext cx="1267086" cy="344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W. Christen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7240721" y="1219200"/>
                <a:ext cx="1106134" cy="1313367"/>
                <a:chOff x="4314265" y="5496870"/>
                <a:chExt cx="1183116" cy="1404772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855" t="4390" r="30732" b="57919"/>
                <a:stretch/>
              </p:blipFill>
              <p:spPr>
                <a:xfrm>
                  <a:off x="4314265" y="5496870"/>
                  <a:ext cx="1075764" cy="1097280"/>
                </a:xfrm>
                <a:prstGeom prst="rect">
                  <a:avLst/>
                </a:prstGeom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4470663" y="6577115"/>
                  <a:ext cx="1026718" cy="324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S. Mora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69829" y="1235962"/>
                <a:ext cx="1104769" cy="1387143"/>
                <a:chOff x="774962" y="1116103"/>
                <a:chExt cx="1181656" cy="1483682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774962" y="2263584"/>
                  <a:ext cx="1181656" cy="336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J. Manson</a:t>
                  </a: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21"/>
                <a:srcRect l="4628" t="2466" r="3296" b="11448"/>
                <a:stretch/>
              </p:blipFill>
              <p:spPr>
                <a:xfrm>
                  <a:off x="792137" y="1116103"/>
                  <a:ext cx="1161251" cy="118872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5927629" y="1235963"/>
                <a:ext cx="1033465" cy="1308508"/>
                <a:chOff x="6382871" y="1160930"/>
                <a:chExt cx="1105390" cy="1399575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28" r="4931" b="14953"/>
                <a:stretch/>
              </p:blipFill>
              <p:spPr>
                <a:xfrm>
                  <a:off x="6382871" y="1160930"/>
                  <a:ext cx="1021976" cy="1097280"/>
                </a:xfrm>
                <a:prstGeom prst="rect">
                  <a:avLst/>
                </a:prstGeom>
              </p:spPr>
            </p:pic>
            <p:sp>
              <p:nvSpPr>
                <p:cNvPr id="71" name="TextBox 70"/>
                <p:cNvSpPr txBox="1"/>
                <p:nvPr/>
              </p:nvSpPr>
              <p:spPr>
                <a:xfrm>
                  <a:off x="6428720" y="2231308"/>
                  <a:ext cx="1059541" cy="329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S. Bassuk</a:t>
                  </a:r>
                </a:p>
              </p:txBody>
            </p:sp>
          </p:grpSp>
        </p:grpSp>
      </p:grpSp>
      <p:sp>
        <p:nvSpPr>
          <p:cNvPr id="21" name="TextBox 20"/>
          <p:cNvSpPr txBox="1"/>
          <p:nvPr/>
        </p:nvSpPr>
        <p:spPr>
          <a:xfrm>
            <a:off x="273425" y="132883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Thank you to VITAL Participants, Investigators, and Staff!</a:t>
            </a:r>
          </a:p>
        </p:txBody>
      </p:sp>
    </p:spTree>
    <p:extLst>
      <p:ext uri="{BB962C8B-B14F-4D97-AF65-F5344CB8AC3E}">
        <p14:creationId xmlns:p14="http://schemas.microsoft.com/office/powerpoint/2010/main" val="394727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68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1" name="Text Box 3"/>
          <p:cNvSpPr txBox="1">
            <a:spLocks noChangeArrowheads="1"/>
          </p:cNvSpPr>
          <p:nvPr/>
        </p:nvSpPr>
        <p:spPr bwMode="auto">
          <a:xfrm>
            <a:off x="3505200" y="533400"/>
            <a:ext cx="1979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Disclosures</a:t>
            </a:r>
          </a:p>
        </p:txBody>
      </p:sp>
      <p:sp>
        <p:nvSpPr>
          <p:cNvPr id="729092" name="Line 4"/>
          <p:cNvSpPr>
            <a:spLocks noChangeShapeType="1"/>
          </p:cNvSpPr>
          <p:nvPr/>
        </p:nvSpPr>
        <p:spPr bwMode="auto">
          <a:xfrm>
            <a:off x="503611" y="6096000"/>
            <a:ext cx="8226425" cy="0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9093" name="Line 5"/>
          <p:cNvSpPr>
            <a:spLocks noChangeShapeType="1"/>
          </p:cNvSpPr>
          <p:nvPr/>
        </p:nvSpPr>
        <p:spPr bwMode="auto">
          <a:xfrm>
            <a:off x="503611" y="1066800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89747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chemeClr val="tx2"/>
                </a:solidFill>
                <a:latin typeface="+mn-lt"/>
                <a:ea typeface="MS Mincho" panose="02020609040205080304" pitchFamily="49" charset="-128"/>
              </a:rPr>
              <a:t>VITAL was supported by the U.S. National Institutes of Health:</a:t>
            </a:r>
          </a:p>
          <a:p>
            <a:pPr marL="690563" lvl="1" indent="-233363">
              <a:spcBef>
                <a:spcPts val="12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MS Mincho" panose="02020609040205080304" pitchFamily="49" charset="-128"/>
              </a:rPr>
              <a:t>National Cancer Institute and National Heart, Lung and </a:t>
            </a:r>
            <a:br>
              <a:rPr lang="en-US" sz="2200" dirty="0">
                <a:latin typeface="+mn-lt"/>
                <a:ea typeface="MS Mincho" panose="02020609040205080304" pitchFamily="49" charset="-128"/>
              </a:rPr>
            </a:br>
            <a:r>
              <a:rPr lang="en-US" sz="2200" dirty="0">
                <a:latin typeface="+mn-lt"/>
                <a:ea typeface="MS Mincho" panose="02020609040205080304" pitchFamily="49" charset="-128"/>
              </a:rPr>
              <a:t>Blood Institute (co-sponsors)</a:t>
            </a:r>
          </a:p>
          <a:p>
            <a:pPr marL="690563" lvl="1" indent="-233363">
              <a:spcBef>
                <a:spcPts val="6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MS Mincho" panose="02020609040205080304" pitchFamily="49" charset="-128"/>
              </a:rPr>
              <a:t>Additional NIH support: ODS, NINDS, and NCCIH (and </a:t>
            </a:r>
            <a:br>
              <a:rPr lang="en-US" sz="2200" dirty="0">
                <a:latin typeface="+mn-lt"/>
                <a:ea typeface="MS Mincho" panose="02020609040205080304" pitchFamily="49" charset="-128"/>
              </a:rPr>
            </a:br>
            <a:r>
              <a:rPr lang="en-US" sz="2200" dirty="0">
                <a:latin typeface="+mn-lt"/>
                <a:ea typeface="MS Mincho" panose="02020609040205080304" pitchFamily="49" charset="-128"/>
              </a:rPr>
              <a:t>ancillary study support from multiple institutes) </a:t>
            </a:r>
          </a:p>
          <a:p>
            <a:pPr marL="341313" marR="0">
              <a:spcBef>
                <a:spcPts val="1200"/>
              </a:spcBef>
              <a:spcAft>
                <a:spcPts val="0"/>
              </a:spcAft>
            </a:pPr>
            <a:r>
              <a:rPr lang="en-US" sz="2200" dirty="0">
                <a:latin typeface="+mn-lt"/>
                <a:ea typeface="MS Mincho" panose="02020609040205080304" pitchFamily="49" charset="-128"/>
              </a:rPr>
              <a:t>Pharmavite of Northridge, CA (vitamin D) and Pronova BioPharma of Norway and BASF (Omacor fish oil, known as Lovaza in the U.S. ) donated study pills, matching placebos, and calendar packaging. </a:t>
            </a:r>
          </a:p>
          <a:p>
            <a:pPr marL="341313" marR="0">
              <a:spcBef>
                <a:spcPts val="1200"/>
              </a:spcBef>
              <a:spcAft>
                <a:spcPts val="0"/>
              </a:spcAft>
            </a:pPr>
            <a:r>
              <a:rPr lang="en-US" sz="2200" dirty="0">
                <a:latin typeface="+mn-lt"/>
                <a:ea typeface="MS Mincho" panose="02020609040205080304" pitchFamily="49" charset="-128"/>
              </a:rPr>
              <a:t>Quest Diagnostics (San Juan Capistrano, CA) measured serum 25OHD and other biomarkers at no cost.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sz="1200" dirty="0">
              <a:latin typeface="Cambria" panose="020405030504060302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5"/>
          <p:cNvSpPr>
            <a:spLocks noChangeShapeType="1"/>
          </p:cNvSpPr>
          <p:nvPr/>
        </p:nvSpPr>
        <p:spPr bwMode="auto">
          <a:xfrm>
            <a:off x="381000" y="6248400"/>
            <a:ext cx="8226425" cy="0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252413" y="1524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</a:rPr>
              <a:t>The </a:t>
            </a:r>
            <a:r>
              <a:rPr lang="en-US" altLang="en-US" sz="3200" dirty="0">
                <a:solidFill>
                  <a:srgbClr val="FFFF00"/>
                </a:solidFill>
              </a:rPr>
              <a:t>VIT</a:t>
            </a:r>
            <a:r>
              <a:rPr lang="en-US" altLang="en-US" dirty="0">
                <a:solidFill>
                  <a:srgbClr val="FFFF00"/>
                </a:solidFill>
              </a:rPr>
              <a:t>amin D and Omeg</a:t>
            </a:r>
            <a:r>
              <a:rPr lang="en-US" altLang="en-US" sz="3200" dirty="0">
                <a:solidFill>
                  <a:srgbClr val="FFFF00"/>
                </a:solidFill>
              </a:rPr>
              <a:t>A</a:t>
            </a:r>
            <a:r>
              <a:rPr lang="en-US" altLang="en-US" dirty="0">
                <a:solidFill>
                  <a:srgbClr val="FFFF00"/>
                </a:solidFill>
              </a:rPr>
              <a:t>-3 Tria</a:t>
            </a:r>
            <a:r>
              <a:rPr lang="en-US" altLang="en-US" sz="3200" dirty="0">
                <a:solidFill>
                  <a:srgbClr val="FFFF00"/>
                </a:solidFill>
              </a:rPr>
              <a:t>L</a:t>
            </a:r>
            <a:r>
              <a:rPr lang="en-US" altLang="en-US" dirty="0">
                <a:solidFill>
                  <a:srgbClr val="FFFF00"/>
                </a:solidFill>
              </a:rPr>
              <a:t> (VITAL):  Design</a:t>
            </a: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304800" y="5105400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FFF00"/>
                </a:solidFill>
              </a:rPr>
              <a:t>Median Treatment Period = 5.3 years.</a:t>
            </a:r>
            <a:br>
              <a:rPr lang="en-US" altLang="en-US" sz="2200" dirty="0">
                <a:solidFill>
                  <a:srgbClr val="FFFF00"/>
                </a:solidFill>
              </a:rPr>
            </a:br>
            <a:r>
              <a:rPr lang="en-US" altLang="en-US" sz="2200" dirty="0">
                <a:solidFill>
                  <a:srgbClr val="FFFF00"/>
                </a:solidFill>
              </a:rPr>
              <a:t>5,106 African Americans.</a:t>
            </a:r>
            <a:br>
              <a:rPr lang="en-US" altLang="en-US" sz="2200" dirty="0">
                <a:solidFill>
                  <a:srgbClr val="FFFF00"/>
                </a:solidFill>
              </a:rPr>
            </a:br>
            <a:r>
              <a:rPr lang="en-US" altLang="en-US" sz="2200" dirty="0">
                <a:solidFill>
                  <a:srgbClr val="FFFF00"/>
                </a:solidFill>
              </a:rPr>
              <a:t>Blood collection in ~16,953 at baseline, follow-up bloods in ~6000.</a:t>
            </a:r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>
            <a:off x="434975" y="746125"/>
            <a:ext cx="8226425" cy="0"/>
          </a:xfrm>
          <a:prstGeom prst="line">
            <a:avLst/>
          </a:prstGeom>
          <a:noFill/>
          <a:ln w="63500" cmpd="thinThick">
            <a:solidFill>
              <a:srgbClr val="FF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9638" name="Group 23"/>
          <p:cNvGrpSpPr>
            <a:grpSpLocks/>
          </p:cNvGrpSpPr>
          <p:nvPr/>
        </p:nvGrpSpPr>
        <p:grpSpPr bwMode="auto">
          <a:xfrm>
            <a:off x="228600" y="914400"/>
            <a:ext cx="8610600" cy="4098925"/>
            <a:chOff x="144" y="459"/>
            <a:chExt cx="5424" cy="2582"/>
          </a:xfrm>
        </p:grpSpPr>
        <p:sp>
          <p:nvSpPr>
            <p:cNvPr id="69640" name="Line 2"/>
            <p:cNvSpPr>
              <a:spLocks noChangeShapeType="1"/>
            </p:cNvSpPr>
            <p:nvPr/>
          </p:nvSpPr>
          <p:spPr bwMode="auto">
            <a:xfrm flipV="1">
              <a:off x="5076" y="2248"/>
              <a:ext cx="0" cy="1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41" name="Line 3"/>
            <p:cNvSpPr>
              <a:spLocks noChangeShapeType="1"/>
            </p:cNvSpPr>
            <p:nvPr/>
          </p:nvSpPr>
          <p:spPr bwMode="auto">
            <a:xfrm flipV="1">
              <a:off x="3642" y="226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42" name="Line 4"/>
            <p:cNvSpPr>
              <a:spLocks noChangeShapeType="1"/>
            </p:cNvSpPr>
            <p:nvPr/>
          </p:nvSpPr>
          <p:spPr bwMode="auto">
            <a:xfrm flipV="1">
              <a:off x="2121" y="226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43" name="Text Box 9"/>
            <p:cNvSpPr txBox="1">
              <a:spLocks noChangeArrowheads="1"/>
            </p:cNvSpPr>
            <p:nvPr/>
          </p:nvSpPr>
          <p:spPr bwMode="auto">
            <a:xfrm>
              <a:off x="480" y="1530"/>
              <a:ext cx="1968" cy="52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</a:rPr>
                <a:t>Vitamin D</a:t>
              </a:r>
              <a:r>
                <a:rPr lang="en-US" altLang="en-US" sz="2400" baseline="-25000" dirty="0">
                  <a:solidFill>
                    <a:schemeClr val="bg2"/>
                  </a:solidFill>
                </a:rPr>
                <a:t>3</a:t>
              </a:r>
              <a:br>
                <a:rPr lang="en-US" altLang="en-US" sz="2400" baseline="-25000" dirty="0">
                  <a:solidFill>
                    <a:schemeClr val="bg2"/>
                  </a:solidFill>
                </a:rPr>
              </a:br>
              <a:r>
                <a:rPr lang="en-US" altLang="en-US" sz="2400" dirty="0">
                  <a:solidFill>
                    <a:schemeClr val="bg2"/>
                  </a:solidFill>
                </a:rPr>
                <a:t>(2000 IU/d); N=12,927</a:t>
              </a:r>
            </a:p>
          </p:txBody>
        </p:sp>
        <p:sp>
          <p:nvSpPr>
            <p:cNvPr id="69644" name="Text Box 10"/>
            <p:cNvSpPr txBox="1">
              <a:spLocks noChangeArrowheads="1"/>
            </p:cNvSpPr>
            <p:nvPr/>
          </p:nvSpPr>
          <p:spPr bwMode="auto">
            <a:xfrm>
              <a:off x="3504" y="1530"/>
              <a:ext cx="1776" cy="52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</a:rPr>
                <a:t>Placebo</a:t>
              </a:r>
              <a:br>
                <a:rPr lang="en-US" altLang="en-US" sz="2400" dirty="0">
                  <a:solidFill>
                    <a:schemeClr val="bg2"/>
                  </a:solidFill>
                </a:rPr>
              </a:br>
              <a:r>
                <a:rPr lang="en-US" altLang="en-US" sz="2400" dirty="0">
                  <a:solidFill>
                    <a:schemeClr val="bg2"/>
                  </a:solidFill>
                </a:rPr>
                <a:t>N=12,944</a:t>
              </a:r>
            </a:p>
          </p:txBody>
        </p:sp>
        <p:cxnSp>
          <p:nvCxnSpPr>
            <p:cNvPr id="69645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2880" y="63"/>
              <a:ext cx="1" cy="2879"/>
            </a:xfrm>
            <a:prstGeom prst="bentConnector3">
              <a:avLst>
                <a:gd name="adj1" fmla="val -1440000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46" name="Text Box 12"/>
            <p:cNvSpPr txBox="1">
              <a:spLocks noChangeArrowheads="1"/>
            </p:cNvSpPr>
            <p:nvPr/>
          </p:nvSpPr>
          <p:spPr bwMode="auto">
            <a:xfrm>
              <a:off x="1068" y="459"/>
              <a:ext cx="3552" cy="7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5000"/>
                </a:spcBef>
                <a:spcAft>
                  <a:spcPct val="25000"/>
                </a:spcAft>
              </a:pPr>
              <a:r>
                <a:rPr lang="en-US" altLang="en-US" sz="2400" dirty="0">
                  <a:solidFill>
                    <a:schemeClr val="bg2"/>
                  </a:solidFill>
                </a:rPr>
                <a:t>25,871 Initially Healthy Men and Women</a:t>
              </a:r>
              <a:br>
                <a:rPr lang="en-US" altLang="en-US" sz="2400" dirty="0">
                  <a:solidFill>
                    <a:schemeClr val="bg2"/>
                  </a:solidFill>
                </a:rPr>
              </a:br>
              <a:r>
                <a:rPr lang="en-US" altLang="en-US" sz="2400" dirty="0">
                  <a:solidFill>
                    <a:schemeClr val="bg2"/>
                  </a:solidFill>
                </a:rPr>
                <a:t>*Primary Prevention*</a:t>
              </a:r>
              <a:br>
                <a:rPr lang="en-US" altLang="en-US" sz="2400" dirty="0">
                  <a:solidFill>
                    <a:schemeClr val="bg2"/>
                  </a:solidFill>
                </a:rPr>
              </a:br>
              <a:r>
                <a:rPr lang="en-US" altLang="en-US" sz="2400" dirty="0">
                  <a:solidFill>
                    <a:schemeClr val="bg2"/>
                  </a:solidFill>
                </a:rPr>
                <a:t>(Men </a:t>
              </a:r>
              <a:r>
                <a:rPr lang="en-US" altLang="en-US" sz="2400" u="sng" dirty="0">
                  <a:solidFill>
                    <a:schemeClr val="bg2"/>
                  </a:solidFill>
                </a:rPr>
                <a:t>&gt;</a:t>
              </a:r>
              <a:r>
                <a:rPr lang="en-US" altLang="en-US" sz="2400" dirty="0">
                  <a:solidFill>
                    <a:schemeClr val="bg2"/>
                  </a:solidFill>
                </a:rPr>
                <a:t>50 yrs; Women </a:t>
              </a:r>
              <a:r>
                <a:rPr lang="en-US" altLang="en-US" sz="2400" u="sng" dirty="0">
                  <a:solidFill>
                    <a:schemeClr val="bg2"/>
                  </a:solidFill>
                </a:rPr>
                <a:t>&gt;</a:t>
              </a:r>
              <a:r>
                <a:rPr lang="en-US" altLang="en-US" sz="2400" dirty="0">
                  <a:solidFill>
                    <a:schemeClr val="bg2"/>
                  </a:solidFill>
                </a:rPr>
                <a:t>55 yrs)</a:t>
              </a:r>
            </a:p>
          </p:txBody>
        </p:sp>
        <p:sp>
          <p:nvSpPr>
            <p:cNvPr id="69647" name="Line 13"/>
            <p:cNvSpPr>
              <a:spLocks noChangeShapeType="1"/>
            </p:cNvSpPr>
            <p:nvPr/>
          </p:nvSpPr>
          <p:spPr bwMode="auto">
            <a:xfrm>
              <a:off x="2838" y="1155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48" name="Line 14"/>
            <p:cNvSpPr>
              <a:spLocks noChangeShapeType="1"/>
            </p:cNvSpPr>
            <p:nvPr/>
          </p:nvSpPr>
          <p:spPr bwMode="auto">
            <a:xfrm>
              <a:off x="4323" y="2055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49" name="Line 15"/>
            <p:cNvSpPr>
              <a:spLocks noChangeShapeType="1"/>
            </p:cNvSpPr>
            <p:nvPr/>
          </p:nvSpPr>
          <p:spPr bwMode="auto">
            <a:xfrm>
              <a:off x="1440" y="2073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50" name="Text Box 16"/>
            <p:cNvSpPr txBox="1">
              <a:spLocks noChangeArrowheads="1"/>
            </p:cNvSpPr>
            <p:nvPr/>
          </p:nvSpPr>
          <p:spPr bwMode="auto">
            <a:xfrm>
              <a:off x="1728" y="2382"/>
              <a:ext cx="938" cy="65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dirty="0">
                  <a:solidFill>
                    <a:schemeClr val="bg2"/>
                  </a:solidFill>
                </a:rPr>
                <a:t>Placebo</a:t>
              </a:r>
              <a:br>
                <a:rPr lang="en-US" altLang="en-US" sz="2200" dirty="0">
                  <a:solidFill>
                    <a:schemeClr val="bg2"/>
                  </a:solidFill>
                </a:rPr>
              </a:br>
              <a:r>
                <a:rPr lang="en-US" altLang="en-US" sz="2200" dirty="0">
                  <a:solidFill>
                    <a:schemeClr val="bg2"/>
                  </a:solidFill>
                </a:rPr>
                <a:t>N=6464</a:t>
              </a:r>
              <a:br>
                <a:rPr lang="en-US" altLang="en-US" sz="2200" dirty="0">
                  <a:solidFill>
                    <a:schemeClr val="bg2"/>
                  </a:solidFill>
                </a:rPr>
              </a:br>
              <a:endParaRPr lang="en-US" alt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69651" name="Text Box 17"/>
            <p:cNvSpPr txBox="1">
              <a:spLocks noChangeArrowheads="1"/>
            </p:cNvSpPr>
            <p:nvPr/>
          </p:nvSpPr>
          <p:spPr bwMode="auto">
            <a:xfrm>
              <a:off x="3024" y="2382"/>
              <a:ext cx="1440" cy="65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dirty="0">
                  <a:solidFill>
                    <a:schemeClr val="bg2"/>
                  </a:solidFill>
                </a:rPr>
                <a:t>EPA+DHA</a:t>
              </a:r>
              <a:br>
                <a:rPr lang="en-US" altLang="en-US" sz="2200" dirty="0">
                  <a:solidFill>
                    <a:schemeClr val="bg2"/>
                  </a:solidFill>
                </a:rPr>
              </a:br>
              <a:r>
                <a:rPr lang="en-US" altLang="en-US" sz="1800" dirty="0">
                  <a:solidFill>
                    <a:schemeClr val="bg2"/>
                  </a:solidFill>
                </a:rPr>
                <a:t>(1 gm/d [1.3:1 ratio])</a:t>
              </a:r>
              <a:br>
                <a:rPr lang="en-US" altLang="en-US" sz="2200" dirty="0">
                  <a:solidFill>
                    <a:schemeClr val="bg2"/>
                  </a:solidFill>
                </a:rPr>
              </a:br>
              <a:r>
                <a:rPr lang="en-US" altLang="en-US" sz="2200" dirty="0">
                  <a:solidFill>
                    <a:schemeClr val="bg2"/>
                  </a:solidFill>
                </a:rPr>
                <a:t>N=6470</a:t>
              </a:r>
            </a:p>
          </p:txBody>
        </p:sp>
        <p:sp>
          <p:nvSpPr>
            <p:cNvPr id="69652" name="Text Box 18"/>
            <p:cNvSpPr txBox="1">
              <a:spLocks noChangeArrowheads="1"/>
            </p:cNvSpPr>
            <p:nvPr/>
          </p:nvSpPr>
          <p:spPr bwMode="auto">
            <a:xfrm>
              <a:off x="4656" y="2379"/>
              <a:ext cx="912" cy="65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altLang="en-US" sz="2200" dirty="0">
                  <a:solidFill>
                    <a:schemeClr val="bg2"/>
                  </a:solidFill>
                </a:rPr>
                <a:t>Placebo</a:t>
              </a:r>
              <a:br>
                <a:rPr lang="en-US" altLang="en-US" sz="2200" dirty="0">
                  <a:solidFill>
                    <a:schemeClr val="bg2"/>
                  </a:solidFill>
                </a:rPr>
              </a:br>
              <a:r>
                <a:rPr lang="en-US" altLang="en-US" sz="2200" dirty="0">
                  <a:solidFill>
                    <a:schemeClr val="bg2"/>
                  </a:solidFill>
                </a:rPr>
                <a:t>N=6474</a:t>
              </a:r>
              <a:br>
                <a:rPr lang="en-US" altLang="en-US" sz="2200" dirty="0">
                  <a:solidFill>
                    <a:schemeClr val="bg2"/>
                  </a:solidFill>
                </a:rPr>
              </a:br>
              <a:endParaRPr lang="en-US" alt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69653" name="Line 19"/>
            <p:cNvSpPr>
              <a:spLocks noChangeShapeType="1"/>
            </p:cNvSpPr>
            <p:nvPr/>
          </p:nvSpPr>
          <p:spPr bwMode="auto">
            <a:xfrm flipV="1">
              <a:off x="687" y="226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54" name="Line 20"/>
            <p:cNvSpPr>
              <a:spLocks noChangeShapeType="1"/>
            </p:cNvSpPr>
            <p:nvPr/>
          </p:nvSpPr>
          <p:spPr bwMode="auto">
            <a:xfrm>
              <a:off x="690" y="2271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55" name="Line 21"/>
            <p:cNvSpPr>
              <a:spLocks noChangeShapeType="1"/>
            </p:cNvSpPr>
            <p:nvPr/>
          </p:nvSpPr>
          <p:spPr bwMode="auto">
            <a:xfrm>
              <a:off x="3636" y="2254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56" name="Text Box 22"/>
            <p:cNvSpPr txBox="1">
              <a:spLocks noChangeArrowheads="1"/>
            </p:cNvSpPr>
            <p:nvPr/>
          </p:nvSpPr>
          <p:spPr bwMode="auto">
            <a:xfrm>
              <a:off x="144" y="2382"/>
              <a:ext cx="1422" cy="65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dirty="0">
                  <a:solidFill>
                    <a:schemeClr val="bg2"/>
                  </a:solidFill>
                </a:rPr>
                <a:t>EPA+DHA</a:t>
              </a:r>
              <a:br>
                <a:rPr lang="en-US" altLang="en-US" sz="2200" dirty="0">
                  <a:solidFill>
                    <a:schemeClr val="bg2"/>
                  </a:solidFill>
                </a:rPr>
              </a:br>
              <a:r>
                <a:rPr lang="en-US" altLang="en-US" sz="1800" dirty="0">
                  <a:solidFill>
                    <a:schemeClr val="bg2"/>
                  </a:solidFill>
                </a:rPr>
                <a:t>(1 gm/d [1.3:1 ratio])</a:t>
              </a:r>
              <a:br>
                <a:rPr lang="en-US" altLang="en-US" sz="2000" dirty="0">
                  <a:solidFill>
                    <a:schemeClr val="bg2"/>
                  </a:solidFill>
                </a:rPr>
              </a:br>
              <a:r>
                <a:rPr lang="en-US" altLang="en-US" sz="2200" dirty="0">
                  <a:solidFill>
                    <a:schemeClr val="bg2"/>
                  </a:solidFill>
                </a:rPr>
                <a:t>N=6463</a:t>
              </a:r>
            </a:p>
          </p:txBody>
        </p:sp>
      </p:grpSp>
      <p:sp>
        <p:nvSpPr>
          <p:cNvPr id="69639" name="TextBox 1"/>
          <p:cNvSpPr txBox="1">
            <a:spLocks noChangeArrowheads="1"/>
          </p:cNvSpPr>
          <p:nvPr/>
        </p:nvSpPr>
        <p:spPr bwMode="auto">
          <a:xfrm>
            <a:off x="304800" y="6248400"/>
            <a:ext cx="6491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/>
              <a:t>Adapted from:  </a:t>
            </a:r>
            <a:r>
              <a:rPr lang="fr-FR" altLang="en-US" sz="1400" dirty="0"/>
              <a:t>Manson JE, Bassuk SS, Lee I-M,</a:t>
            </a:r>
            <a:r>
              <a:rPr lang="en-US" altLang="en-US" sz="1400" dirty="0"/>
              <a:t>  et al. </a:t>
            </a:r>
            <a:r>
              <a:rPr lang="en-US" altLang="en-US" sz="1400" i="1" dirty="0"/>
              <a:t>Cont Clinical Trials,</a:t>
            </a:r>
            <a:r>
              <a:rPr lang="en-US" altLang="en-US" sz="1400" dirty="0"/>
              <a:t> 2011.</a:t>
            </a:r>
          </a:p>
        </p:txBody>
      </p:sp>
    </p:spTree>
    <p:extLst>
      <p:ext uri="{BB962C8B-B14F-4D97-AF65-F5344CB8AC3E}">
        <p14:creationId xmlns:p14="http://schemas.microsoft.com/office/powerpoint/2010/main" val="27197583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Text Box 2"/>
          <p:cNvSpPr txBox="1">
            <a:spLocks noChangeArrowheads="1"/>
          </p:cNvSpPr>
          <p:nvPr/>
        </p:nvSpPr>
        <p:spPr bwMode="auto">
          <a:xfrm>
            <a:off x="493060" y="927845"/>
            <a:ext cx="804134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 dirty="0">
                <a:solidFill>
                  <a:srgbClr val="FFFF00"/>
                </a:solidFill>
              </a:rPr>
              <a:t>Primary Aims</a:t>
            </a:r>
          </a:p>
          <a:p>
            <a:pPr>
              <a:spcBef>
                <a:spcPct val="50000"/>
              </a:spcBef>
              <a:buFontTx/>
              <a:buAutoNum type="arabicParenR"/>
              <a:tabLst>
                <a:tab pos="5262563" algn="l"/>
              </a:tabLst>
            </a:pPr>
            <a:r>
              <a:rPr lang="en-US" altLang="en-US" dirty="0"/>
              <a:t>To test whether vitamin D</a:t>
            </a:r>
            <a:r>
              <a:rPr lang="en-US" altLang="en-US" baseline="-25000" dirty="0"/>
              <a:t>3</a:t>
            </a:r>
            <a:r>
              <a:rPr lang="en-US" altLang="en-US" dirty="0"/>
              <a:t> and/or omega-3 fatty acids reduce risk of (a) major CVD events (composite of MI, stroke, CVD death), (b) total invasive cancer.</a:t>
            </a:r>
          </a:p>
          <a:p>
            <a:pPr>
              <a:spcBef>
                <a:spcPct val="50000"/>
              </a:spcBef>
            </a:pPr>
            <a:r>
              <a:rPr lang="en-US" altLang="en-US" u="sng" dirty="0">
                <a:solidFill>
                  <a:srgbClr val="FFFF00"/>
                </a:solidFill>
              </a:rPr>
              <a:t>Secondary Aims</a:t>
            </a:r>
          </a:p>
          <a:p>
            <a:pPr>
              <a:spcBef>
                <a:spcPct val="25000"/>
              </a:spcBef>
              <a:buFontTx/>
              <a:buAutoNum type="arabicParenR"/>
            </a:pPr>
            <a:r>
              <a:rPr lang="en-US" altLang="en-US" dirty="0"/>
              <a:t>To test whether these agents lower risk of </a:t>
            </a:r>
            <a:br>
              <a:rPr lang="en-US" altLang="en-US" dirty="0"/>
            </a:br>
            <a:r>
              <a:rPr lang="en-US" altLang="en-US" dirty="0"/>
              <a:t>(a) MI/stroke/CVD death/PCI/CABG and (b) individual components of primary CVD outcome.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dirty="0"/>
              <a:t>To test whether these agents lower risk of (a) site-specific cancer, (b) total cancer mortality.</a:t>
            </a:r>
          </a:p>
          <a:p>
            <a:pPr>
              <a:spcBef>
                <a:spcPct val="25000"/>
              </a:spcBef>
              <a:buFontTx/>
              <a:buAutoNum type="arabicParenR"/>
            </a:pPr>
            <a:r>
              <a:rPr lang="en-US" altLang="en-US" dirty="0"/>
              <a:t>Assess key subgroups, including age, sex, race/ethnicity, nutrient status at baseline.</a:t>
            </a:r>
          </a:p>
        </p:txBody>
      </p:sp>
      <p:sp>
        <p:nvSpPr>
          <p:cNvPr id="939011" name="Line 3"/>
          <p:cNvSpPr>
            <a:spLocks noChangeShapeType="1"/>
          </p:cNvSpPr>
          <p:nvPr/>
        </p:nvSpPr>
        <p:spPr bwMode="auto">
          <a:xfrm>
            <a:off x="381000" y="838200"/>
            <a:ext cx="8226425" cy="0"/>
          </a:xfrm>
          <a:prstGeom prst="line">
            <a:avLst/>
          </a:prstGeom>
          <a:noFill/>
          <a:ln w="63500" cmpd="thinThick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9012" name="Text Box 4"/>
          <p:cNvSpPr txBox="1">
            <a:spLocks noChangeArrowheads="1"/>
          </p:cNvSpPr>
          <p:nvPr/>
        </p:nvSpPr>
        <p:spPr bwMode="auto">
          <a:xfrm>
            <a:off x="2398712" y="195263"/>
            <a:ext cx="419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dirty="0">
                <a:solidFill>
                  <a:srgbClr val="FFFF00"/>
                </a:solidFill>
              </a:rPr>
              <a:t>VITAL Specific Aims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57200" y="6248400"/>
            <a:ext cx="8226425" cy="0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9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438710" y="699245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0937" y="766480"/>
            <a:ext cx="68199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6400800" algn="r"/>
              </a:tabLst>
            </a:pPr>
            <a:r>
              <a:rPr lang="en-US" sz="2000" dirty="0"/>
              <a:t>N	25,871</a:t>
            </a:r>
          </a:p>
          <a:p>
            <a:pPr>
              <a:spcBef>
                <a:spcPts val="600"/>
              </a:spcBef>
              <a:tabLst>
                <a:tab pos="6400800" algn="r"/>
              </a:tabLst>
            </a:pPr>
            <a:r>
              <a:rPr lang="en-US" sz="2000" dirty="0"/>
              <a:t>Mean age ± SD, years	  67.1 ± 7.1</a:t>
            </a:r>
          </a:p>
          <a:p>
            <a:pPr>
              <a:spcBef>
                <a:spcPts val="600"/>
              </a:spcBef>
              <a:tabLst>
                <a:tab pos="6400800" algn="r"/>
              </a:tabLst>
            </a:pPr>
            <a:r>
              <a:rPr lang="en-US" sz="2000" dirty="0"/>
              <a:t>Sex, % female	13,085 (50.6)</a:t>
            </a:r>
          </a:p>
          <a:p>
            <a:pPr>
              <a:spcBef>
                <a:spcPts val="600"/>
              </a:spcBef>
              <a:tabLst>
                <a:tab pos="6400800" algn="r"/>
              </a:tabLst>
            </a:pPr>
            <a:r>
              <a:rPr lang="en-US" sz="2000" dirty="0"/>
              <a:t>Race/ethnicity, %	</a:t>
            </a:r>
          </a:p>
          <a:p>
            <a:pPr>
              <a:tabLst>
                <a:tab pos="6400800" algn="r"/>
              </a:tabLst>
            </a:pPr>
            <a:r>
              <a:rPr lang="en-US" sz="2000" dirty="0"/>
              <a:t>   Non-Hispanic White	18,046 (71.3)</a:t>
            </a:r>
          </a:p>
          <a:p>
            <a:pPr>
              <a:tabLst>
                <a:tab pos="6400800" algn="r"/>
              </a:tabLst>
            </a:pPr>
            <a:r>
              <a:rPr lang="en-US" sz="2000" dirty="0"/>
              <a:t>   African American	5,106 (20.2)</a:t>
            </a:r>
          </a:p>
          <a:p>
            <a:pPr>
              <a:tabLst>
                <a:tab pos="6400800" algn="r"/>
              </a:tabLst>
            </a:pPr>
            <a:r>
              <a:rPr lang="en-US" sz="2000" dirty="0"/>
              <a:t>   Hispanic (not African American) 	1,013 ( 4.0)</a:t>
            </a:r>
          </a:p>
          <a:p>
            <a:pPr>
              <a:tabLst>
                <a:tab pos="6400800" algn="r"/>
              </a:tabLst>
            </a:pPr>
            <a:r>
              <a:rPr lang="en-US" sz="2000" dirty="0"/>
              <a:t>   Asian/Pacific Islander 	388 ( 1.5)</a:t>
            </a:r>
          </a:p>
          <a:p>
            <a:pPr>
              <a:tabLst>
                <a:tab pos="6400800" algn="r"/>
              </a:tabLst>
            </a:pPr>
            <a:r>
              <a:rPr lang="en-US" sz="2000" dirty="0"/>
              <a:t>   American Indian/Alaskan Native 	228 ( 0.9)</a:t>
            </a:r>
          </a:p>
          <a:p>
            <a:pPr>
              <a:spcBef>
                <a:spcPts val="600"/>
              </a:spcBef>
              <a:tabLst>
                <a:tab pos="6400800" algn="r"/>
              </a:tabLst>
            </a:pPr>
            <a:r>
              <a:rPr lang="en-US" sz="2000" dirty="0"/>
              <a:t>Mean body mass index (kg/m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r>
              <a:rPr lang="en-US" sz="2000" baseline="30000" dirty="0"/>
              <a:t> </a:t>
            </a:r>
            <a:r>
              <a:rPr lang="en-US" sz="2000" dirty="0"/>
              <a:t>± SD 	28.1 (5.7)</a:t>
            </a:r>
          </a:p>
          <a:p>
            <a:pPr>
              <a:spcBef>
                <a:spcPts val="600"/>
              </a:spcBef>
              <a:tabLst>
                <a:tab pos="6400800" algn="r"/>
              </a:tabLst>
            </a:pPr>
            <a:r>
              <a:rPr lang="en-US" sz="2000" dirty="0"/>
              <a:t>Current smoking, %	1,836 ( 7.2)</a:t>
            </a:r>
          </a:p>
          <a:p>
            <a:pPr>
              <a:spcBef>
                <a:spcPts val="600"/>
              </a:spcBef>
              <a:tabLst>
                <a:tab pos="6400800" algn="r"/>
              </a:tabLst>
            </a:pPr>
            <a:r>
              <a:rPr lang="en-US" sz="2000" dirty="0"/>
              <a:t>Hypertension, treated, %	12,791 (49.8)</a:t>
            </a:r>
          </a:p>
          <a:p>
            <a:pPr>
              <a:spcBef>
                <a:spcPts val="600"/>
              </a:spcBef>
              <a:tabLst>
                <a:tab pos="6400800" algn="r"/>
              </a:tabLst>
            </a:pPr>
            <a:r>
              <a:rPr lang="en-US" sz="2000" dirty="0"/>
              <a:t>High cholesterol, treated, %	9,524 (37.5)</a:t>
            </a:r>
          </a:p>
          <a:p>
            <a:pPr>
              <a:spcBef>
                <a:spcPts val="600"/>
              </a:spcBef>
              <a:tabLst>
                <a:tab pos="6400800" algn="r"/>
              </a:tabLst>
            </a:pPr>
            <a:r>
              <a:rPr lang="en-US" sz="2000" dirty="0"/>
              <a:t>Diabetes, %	3,549 (13.7)</a:t>
            </a:r>
          </a:p>
        </p:txBody>
      </p:sp>
      <p:sp>
        <p:nvSpPr>
          <p:cNvPr id="6" name="Rectangle 5"/>
          <p:cNvSpPr/>
          <p:nvPr/>
        </p:nvSpPr>
        <p:spPr>
          <a:xfrm>
            <a:off x="940593" y="224115"/>
            <a:ext cx="7240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Baseline Characteristics of the 25,871 VITAL Participants</a:t>
            </a:r>
            <a:endParaRPr lang="en-US" sz="2200" baseline="30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1" y="5907740"/>
            <a:ext cx="6723530" cy="707886"/>
          </a:xfrm>
          <a:prstGeom prst="rect">
            <a:avLst/>
          </a:prstGeom>
          <a:ln w="1905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Follow-up rates:  morbidity (&gt;93%); mortality (&gt;98%).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Study pill adherence:  mean of &gt;83% over 5.3-yr follow-up.</a:t>
            </a:r>
          </a:p>
        </p:txBody>
      </p:sp>
    </p:spTree>
    <p:extLst>
      <p:ext uri="{BB962C8B-B14F-4D97-AF65-F5344CB8AC3E}">
        <p14:creationId xmlns:p14="http://schemas.microsoft.com/office/powerpoint/2010/main" val="75430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6" name="Picture 2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2"/>
          <a:stretch>
            <a:fillRect/>
          </a:stretch>
        </p:blipFill>
        <p:spPr bwMode="auto">
          <a:xfrm>
            <a:off x="1828800" y="228600"/>
            <a:ext cx="5475288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93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457200" y="887505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9512" y="125505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Hazard Ratios (HR) and 95% CIs of the CVD Outcomes by Randomized Assignment to Omega-3 Fatty Acids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004672"/>
            <a:ext cx="85725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3200400" algn="ctr"/>
                <a:tab pos="4859338" algn="ctr"/>
                <a:tab pos="5997575" algn="l"/>
                <a:tab pos="7145338" algn="l"/>
              </a:tabLst>
            </a:pPr>
            <a:r>
              <a:rPr lang="en-US" sz="1800" dirty="0">
                <a:solidFill>
                  <a:schemeClr val="tx2"/>
                </a:solidFill>
              </a:rPr>
              <a:t>	Omega-3s	Placebo</a:t>
            </a:r>
          </a:p>
          <a:p>
            <a:pPr>
              <a:spcBef>
                <a:spcPts val="0"/>
              </a:spcBef>
              <a:tabLst>
                <a:tab pos="3200400" algn="ctr"/>
                <a:tab pos="4859338" algn="ctr"/>
                <a:tab pos="5997575" algn="l"/>
                <a:tab pos="7145338" algn="l"/>
              </a:tabLst>
            </a:pP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(N=12,933)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(N=12,938)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u="sng" dirty="0">
                <a:solidFill>
                  <a:schemeClr val="tx2"/>
                </a:solidFill>
              </a:rPr>
              <a:t>HR</a:t>
            </a:r>
            <a:r>
              <a:rPr lang="en-US" sz="1800" dirty="0">
                <a:solidFill>
                  <a:schemeClr val="tx2"/>
                </a:solidFill>
              </a:rPr>
              <a:t>	(</a:t>
            </a:r>
            <a:r>
              <a:rPr lang="en-US" sz="1800" u="sng" dirty="0">
                <a:solidFill>
                  <a:schemeClr val="tx2"/>
                </a:solidFill>
              </a:rPr>
              <a:t>95% CI)</a:t>
            </a:r>
          </a:p>
          <a:p>
            <a:pPr>
              <a:spcBef>
                <a:spcPts val="600"/>
              </a:spcBef>
              <a:tabLst>
                <a:tab pos="3998913" algn="ctr"/>
                <a:tab pos="4741863" algn="ctr"/>
                <a:tab pos="6113463" algn="l"/>
                <a:tab pos="7315200" algn="l"/>
              </a:tabLst>
            </a:pPr>
            <a:r>
              <a:rPr lang="en-US" sz="1800" dirty="0"/>
              <a:t>	</a:t>
            </a:r>
            <a:r>
              <a:rPr lang="en-US" sz="1800" u="sng" dirty="0">
                <a:solidFill>
                  <a:schemeClr val="tx2"/>
                </a:solidFill>
              </a:rPr>
              <a:t>No. of Events</a:t>
            </a:r>
          </a:p>
          <a:p>
            <a:pPr>
              <a:spcBef>
                <a:spcPts val="60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>
                <a:solidFill>
                  <a:schemeClr val="tx2"/>
                </a:solidFill>
              </a:rPr>
              <a:t>Cardiovascular disease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u="sng" dirty="0">
                <a:solidFill>
                  <a:schemeClr val="tx2"/>
                </a:solidFill>
              </a:rPr>
              <a:t>(1</a:t>
            </a:r>
            <a:r>
              <a:rPr lang="en-US" sz="1800" u="sng" dirty="0">
                <a:solidFill>
                  <a:schemeClr val="tx2"/>
                </a:solidFill>
                <a:sym typeface="Symbol" panose="05050102010706020507" pitchFamily="18" charset="2"/>
              </a:rPr>
              <a:t>and 2 outcomes)</a:t>
            </a:r>
            <a:endParaRPr lang="en-US" sz="1800" u="sng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Major CVD events</a:t>
            </a:r>
            <a:r>
              <a:rPr lang="en-US" sz="1800" baseline="30000" dirty="0"/>
              <a:t>a</a:t>
            </a:r>
            <a:r>
              <a:rPr lang="en-US" sz="1800" dirty="0"/>
              <a:t>	386	419	0.92	(0.80-1.06)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Major CVD + PCI/CABG</a:t>
            </a:r>
            <a:r>
              <a:rPr lang="en-US" sz="1800" baseline="30000" dirty="0"/>
              <a:t>b </a:t>
            </a:r>
            <a:r>
              <a:rPr lang="en-US" sz="1800" dirty="0"/>
              <a:t>	527	567	0.93	(0.82-1.04)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  Total MI	145	200	0.72	(0.59-0.90)*</a:t>
            </a:r>
            <a:endParaRPr lang="en-US" sz="1800" dirty="0"/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Total stroke	148	142	1.04	(0.83-1.31)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 CVD mortality	142	148	0.96	(0.76-1.21)</a:t>
            </a:r>
          </a:p>
          <a:p>
            <a:pPr>
              <a:spcBef>
                <a:spcPts val="60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u="sng" dirty="0">
                <a:solidFill>
                  <a:schemeClr val="tx2"/>
                </a:solidFill>
              </a:rPr>
              <a:t>Other vascular outcomes</a:t>
            </a:r>
            <a:r>
              <a:rPr lang="en-US" sz="1800" baseline="30000" dirty="0"/>
              <a:t>c </a:t>
            </a:r>
            <a:endParaRPr lang="en-US" sz="1800" dirty="0"/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</a:t>
            </a:r>
            <a:r>
              <a:rPr lang="en-US" sz="1800" dirty="0">
                <a:solidFill>
                  <a:schemeClr val="tx2"/>
                </a:solidFill>
              </a:rPr>
              <a:t>PCI	162	208	0.78	(0.63-0.95)*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/>
              <a:t>CABG	  85	  86	0.99	(0.73-1.33)  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 Total CHD</a:t>
            </a:r>
            <a:r>
              <a:rPr lang="en-US" sz="1800" baseline="30000" dirty="0"/>
              <a:t>d</a:t>
            </a:r>
            <a:r>
              <a:rPr lang="en-US" sz="1800" baseline="300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	308	370	0.83	(0.71-0.97)*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 CHD death	  37	  49	0.76	(0.49-1.16)</a:t>
            </a:r>
          </a:p>
          <a:p>
            <a:pPr>
              <a:spcBef>
                <a:spcPts val="0"/>
              </a:spcBef>
              <a:tabLst>
                <a:tab pos="3030538" algn="l"/>
                <a:tab pos="4687888" algn="l"/>
                <a:tab pos="5997575" algn="l"/>
                <a:tab pos="7091363" algn="l"/>
              </a:tabLst>
            </a:pP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 Fatal MI	  13	  26	0.50	(0.26-0.97)*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871880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a</a:t>
            </a:r>
            <a:r>
              <a:rPr lang="en-US" sz="1400" dirty="0"/>
              <a:t>Primary outcome.  A composite of MI, stroke and CVD mortality.   </a:t>
            </a:r>
            <a:r>
              <a:rPr lang="en-US" sz="1400" baseline="30000" dirty="0"/>
              <a:t>b</a:t>
            </a:r>
            <a:r>
              <a:rPr lang="en-US" sz="1400" dirty="0"/>
              <a:t>Expanded CVD composite  </a:t>
            </a:r>
            <a:br>
              <a:rPr lang="en-US" sz="1400" dirty="0"/>
            </a:br>
            <a:r>
              <a:rPr lang="en-US" sz="1400" baseline="30000" dirty="0"/>
              <a:t>c</a:t>
            </a:r>
            <a:r>
              <a:rPr lang="en-US" sz="1400" dirty="0"/>
              <a:t>Not prespecified as primary or secondary outcomes.   </a:t>
            </a:r>
            <a:r>
              <a:rPr lang="en-US" sz="1400" baseline="30000" dirty="0"/>
              <a:t>d</a:t>
            </a:r>
            <a:r>
              <a:rPr lang="en-US" sz="1400" dirty="0"/>
              <a:t>A composite of MI, PCI/CABG, and CHD death.</a:t>
            </a:r>
            <a:br>
              <a:rPr lang="en-US" sz="1400" dirty="0"/>
            </a:br>
            <a:r>
              <a:rPr lang="en-US" sz="1400" dirty="0"/>
              <a:t> All analyses are intention-to-treat. *Nominal p-value &lt;0.05.  For MI, the nominal p-value was 0.003.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5795680"/>
            <a:ext cx="7924800" cy="35860"/>
            <a:chOff x="591670" y="5849470"/>
            <a:chExt cx="7924800" cy="3586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591670" y="5849470"/>
              <a:ext cx="79248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91670" y="5885330"/>
              <a:ext cx="79248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8763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35"/>
          <a:stretch/>
        </p:blipFill>
        <p:spPr>
          <a:xfrm>
            <a:off x="76200" y="1795047"/>
            <a:ext cx="4434840" cy="3554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95045"/>
            <a:ext cx="4469476" cy="3557016"/>
          </a:xfrm>
          <a:prstGeom prst="rect">
            <a:avLst/>
          </a:prstGeom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16860" y="1066800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6248400"/>
            <a:ext cx="8226425" cy="0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686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Cumulative Incidence Rates of Major CVD Events and Total MI by Year of Follow-up:  Omega-3s vs. Placebo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7315200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For Major CVD Events:  p-value = 0.24</a:t>
            </a:r>
          </a:p>
          <a:p>
            <a:r>
              <a:rPr lang="en-US" sz="1600" dirty="0">
                <a:solidFill>
                  <a:schemeClr val="tx2"/>
                </a:solidFill>
              </a:rPr>
              <a:t>For Total MI:  nominal p-value = 0.003 and Bonferroni-adjusted p-value = 0.015.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2762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Major CVD Events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12762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Total MI</a:t>
            </a:r>
          </a:p>
        </p:txBody>
      </p:sp>
    </p:spTree>
    <p:extLst>
      <p:ext uri="{BB962C8B-B14F-4D97-AF65-F5344CB8AC3E}">
        <p14:creationId xmlns:p14="http://schemas.microsoft.com/office/powerpoint/2010/main" val="45642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381000" y="1447800"/>
            <a:ext cx="8226425" cy="1587"/>
          </a:xfrm>
          <a:prstGeom prst="line">
            <a:avLst/>
          </a:prstGeom>
          <a:noFill/>
          <a:ln w="63500" cmpd="thinThick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533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Hazard Ratios (HR) and 95% CIs of Major CVD Events and Total MI after Excluding Early Follow-up (Omega-3s vs. Placebo)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26310"/>
            <a:ext cx="86868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00400" algn="ctr"/>
                <a:tab pos="4859338" algn="ctr"/>
                <a:tab pos="5997575" algn="l"/>
                <a:tab pos="7145338" algn="l"/>
              </a:tabLst>
            </a:pPr>
            <a:r>
              <a:rPr lang="en-US" sz="2400" dirty="0">
                <a:solidFill>
                  <a:schemeClr val="tx2"/>
                </a:solidFill>
              </a:rPr>
              <a:t>	Omega-3s	Placebo</a:t>
            </a:r>
          </a:p>
          <a:p>
            <a:pPr>
              <a:spcBef>
                <a:spcPts val="0"/>
              </a:spcBef>
              <a:tabLst>
                <a:tab pos="3200400" algn="ctr"/>
                <a:tab pos="4859338" algn="ctr"/>
                <a:tab pos="5997575" algn="l"/>
                <a:tab pos="6911975" algn="l"/>
              </a:tabLst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u="sng" dirty="0">
                <a:solidFill>
                  <a:schemeClr val="tx2"/>
                </a:solidFill>
              </a:rPr>
              <a:t>(N=12,933)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u="sng" dirty="0">
                <a:solidFill>
                  <a:schemeClr val="tx2"/>
                </a:solidFill>
              </a:rPr>
              <a:t>(N=12,938)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u="sng" dirty="0">
                <a:solidFill>
                  <a:schemeClr val="tx2"/>
                </a:solidFill>
              </a:rPr>
              <a:t>HR</a:t>
            </a:r>
            <a:r>
              <a:rPr lang="en-US" sz="2400" dirty="0">
                <a:solidFill>
                  <a:schemeClr val="tx2"/>
                </a:solidFill>
              </a:rPr>
              <a:t>	(</a:t>
            </a:r>
            <a:r>
              <a:rPr lang="en-US" sz="2400" u="sng" dirty="0">
                <a:solidFill>
                  <a:schemeClr val="tx2"/>
                </a:solidFill>
              </a:rPr>
              <a:t>95% CI)</a:t>
            </a:r>
          </a:p>
          <a:p>
            <a:pPr>
              <a:spcBef>
                <a:spcPts val="1800"/>
              </a:spcBef>
              <a:tabLst>
                <a:tab pos="3998913" algn="ctr"/>
                <a:tab pos="4741863" algn="ctr"/>
                <a:tab pos="6113463" algn="l"/>
                <a:tab pos="7315200" algn="l"/>
              </a:tabLst>
            </a:pPr>
            <a:r>
              <a:rPr lang="en-US" sz="2400" dirty="0"/>
              <a:t>	</a:t>
            </a:r>
            <a:r>
              <a:rPr lang="en-US" sz="2400" u="sng" dirty="0"/>
              <a:t>No. of Events</a:t>
            </a:r>
          </a:p>
          <a:p>
            <a:pPr>
              <a:spcBef>
                <a:spcPts val="1800"/>
              </a:spcBef>
              <a:tabLst>
                <a:tab pos="3030538" algn="l"/>
                <a:tab pos="4687888" algn="l"/>
                <a:tab pos="5997575" algn="l"/>
                <a:tab pos="6911975" algn="l"/>
              </a:tabLst>
            </a:pPr>
            <a:r>
              <a:rPr lang="en-US" sz="2400" dirty="0"/>
              <a:t>Major CVD events	269	301	0.89	(0.76-1.05)</a:t>
            </a:r>
          </a:p>
          <a:p>
            <a:pPr>
              <a:spcBef>
                <a:spcPts val="1800"/>
              </a:spcBef>
              <a:tabLst>
                <a:tab pos="3030538" algn="l"/>
                <a:tab pos="4687888" algn="l"/>
                <a:tab pos="5997575" algn="l"/>
                <a:tab pos="6911975" algn="l"/>
              </a:tabLst>
            </a:pPr>
            <a:r>
              <a:rPr lang="en-US" sz="2400" dirty="0">
                <a:solidFill>
                  <a:schemeClr val="tx2"/>
                </a:solidFill>
              </a:rPr>
              <a:t>Total MI	  94	131	0.72	(0.55-0.93)*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016710"/>
            <a:ext cx="5334000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Excluding the first 2 years of follow up: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98930" y="6172200"/>
            <a:ext cx="8226425" cy="0"/>
          </a:xfrm>
          <a:prstGeom prst="line">
            <a:avLst/>
          </a:prstGeom>
          <a:noFill/>
          <a:ln w="12700">
            <a:solidFill>
              <a:srgbClr val="FF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715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*Nominal p-value &lt;0.05.</a:t>
            </a:r>
          </a:p>
        </p:txBody>
      </p:sp>
    </p:spTree>
    <p:extLst>
      <p:ext uri="{BB962C8B-B14F-4D97-AF65-F5344CB8AC3E}">
        <p14:creationId xmlns:p14="http://schemas.microsoft.com/office/powerpoint/2010/main" val="7958907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6627</TotalTime>
  <Words>777</Words>
  <Application>Microsoft Office PowerPoint</Application>
  <PresentationFormat>On-screen Show (4:3)</PresentationFormat>
  <Paragraphs>207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Mincho</vt:lpstr>
      <vt:lpstr>Arial</vt:lpstr>
      <vt:lpstr>Cambria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BWH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D and OmegA-3 Trial (VITAL)</dc:title>
  <dc:creator>JoAnn Manson</dc:creator>
  <cp:lastModifiedBy>Sarah D. Williams</cp:lastModifiedBy>
  <cp:revision>663</cp:revision>
  <cp:lastPrinted>2018-11-08T21:52:00Z</cp:lastPrinted>
  <dcterms:created xsi:type="dcterms:W3CDTF">2005-02-11T21:49:29Z</dcterms:created>
  <dcterms:modified xsi:type="dcterms:W3CDTF">2018-11-09T22:10:03Z</dcterms:modified>
</cp:coreProperties>
</file>